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5" r:id="rId1"/>
  </p:sldMasterIdLst>
  <p:notesMasterIdLst>
    <p:notesMasterId r:id="rId21"/>
  </p:notesMasterIdLst>
  <p:sldIdLst>
    <p:sldId id="256" r:id="rId2"/>
    <p:sldId id="261" r:id="rId3"/>
    <p:sldId id="277" r:id="rId4"/>
    <p:sldId id="257" r:id="rId5"/>
    <p:sldId id="260" r:id="rId6"/>
    <p:sldId id="266" r:id="rId7"/>
    <p:sldId id="270" r:id="rId8"/>
    <p:sldId id="280" r:id="rId9"/>
    <p:sldId id="265" r:id="rId10"/>
    <p:sldId id="263" r:id="rId11"/>
    <p:sldId id="267" r:id="rId12"/>
    <p:sldId id="272" r:id="rId13"/>
    <p:sldId id="279" r:id="rId14"/>
    <p:sldId id="274" r:id="rId15"/>
    <p:sldId id="278" r:id="rId16"/>
    <p:sldId id="276" r:id="rId17"/>
    <p:sldId id="275" r:id="rId18"/>
    <p:sldId id="273" r:id="rId19"/>
    <p:sldId id="264" r:id="rId20"/>
  </p:sldIdLst>
  <p:sldSz cx="12192000" cy="6858000"/>
  <p:notesSz cx="6858000" cy="9144000"/>
  <p:defaultTextStyle>
    <a:defPPr>
      <a:defRPr lang="en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0"/>
    <p:restoredTop sz="94635"/>
  </p:normalViewPr>
  <p:slideViewPr>
    <p:cSldViewPr snapToGrid="0">
      <p:cViewPr varScale="1">
        <p:scale>
          <a:sx n="105" d="100"/>
          <a:sy n="105" d="100"/>
        </p:scale>
        <p:origin x="7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DB3D94-3779-0241-9586-C476ECB87F2E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3F22BC-98FD-674D-A435-5D0342ED8B9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467741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3F22BC-98FD-674D-A435-5D0342ED8B9A}" type="slidenum">
              <a:rPr lang="en-TR" smtClean="0"/>
              <a:t>10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16484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52665-F6DA-435A-15AC-778572F150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861F70-9DF1-389D-F359-8845C755E3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50794-3925-E892-616B-F4A488FCF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2F9E5-D0D2-27F6-83EC-4C50D34B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78C02-BE63-9788-D439-E38FF60F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206578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1F48F-CDB9-1512-E800-1DB2687D0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D39354-B7E3-4A10-CD3D-BAA75331F1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3354-4D52-21FD-DB16-2A0B5812E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0FCF9-50B4-91A5-73B8-13FC6EB2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FBE21D-45EE-AC71-51BF-339AFD1A5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93122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5AE053-3FCE-6FDF-4FA6-F77C17703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1A1578-7E77-BFE0-1881-F0A81251C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F7402-65BB-0D80-404B-C3C71EDEC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21DBB-A3AB-A62A-ACF9-1A56A1053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3F1773-08A3-77EC-B518-638760218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98154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29DBF7-507B-4524-8DD5-042702D2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347694"/>
            <a:ext cx="10256163" cy="4308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B083FE-2443-430D-9AA9-D9AF14FE5F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450" y="1381125"/>
            <a:ext cx="11088688" cy="4486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>
              <a:buClr>
                <a:schemeClr val="accent1"/>
              </a:buClr>
              <a:defRPr sz="2000"/>
            </a:lvl1pPr>
            <a:lvl2pPr marL="361950" indent="-180975">
              <a:buClr>
                <a:schemeClr val="accent1"/>
              </a:buClr>
              <a:defRPr sz="1800"/>
            </a:lvl2pPr>
            <a:lvl3pPr marL="542925" indent="-180975">
              <a:buClr>
                <a:schemeClr val="accent1"/>
              </a:buClr>
              <a:defRPr sz="1800"/>
            </a:lvl3pPr>
            <a:lvl4pPr marL="714375" indent="-171450">
              <a:buClr>
                <a:schemeClr val="accent1"/>
              </a:buClr>
              <a:defRPr sz="1800"/>
            </a:lvl4pPr>
            <a:lvl5pPr marL="895350" indent="-180975">
              <a:buClr>
                <a:schemeClr val="accent1"/>
              </a:buCl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BE4CB56-3EF0-4E87-8A5B-2497DBC49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450" y="6329843"/>
            <a:ext cx="10719114" cy="47625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Rechthoek 6">
            <a:extLst>
              <a:ext uri="{FF2B5EF4-FFF2-40B4-BE49-F238E27FC236}">
                <a16:creationId xmlns:a16="http://schemas.microsoft.com/office/drawing/2014/main" id="{B564BDF4-4B89-43BE-8CFA-735A5C4E3807}"/>
              </a:ext>
            </a:extLst>
          </p:cNvPr>
          <p:cNvSpPr/>
          <p:nvPr/>
        </p:nvSpPr>
        <p:spPr>
          <a:xfrm>
            <a:off x="11385239" y="6488050"/>
            <a:ext cx="387661" cy="290511"/>
          </a:xfrm>
          <a:custGeom>
            <a:avLst/>
            <a:gdLst>
              <a:gd name="connsiteX0" fmla="*/ 0 w 463090"/>
              <a:gd name="connsiteY0" fmla="*/ 0 h 327349"/>
              <a:gd name="connsiteX1" fmla="*/ 463090 w 463090"/>
              <a:gd name="connsiteY1" fmla="*/ 0 h 327349"/>
              <a:gd name="connsiteX2" fmla="*/ 463090 w 463090"/>
              <a:gd name="connsiteY2" fmla="*/ 327349 h 327349"/>
              <a:gd name="connsiteX3" fmla="*/ 0 w 463090"/>
              <a:gd name="connsiteY3" fmla="*/ 327349 h 327349"/>
              <a:gd name="connsiteX4" fmla="*/ 0 w 463090"/>
              <a:gd name="connsiteY4" fmla="*/ 0 h 327349"/>
              <a:gd name="connsiteX0" fmla="*/ 97631 w 560721"/>
              <a:gd name="connsiteY0" fmla="*/ 0 h 329730"/>
              <a:gd name="connsiteX1" fmla="*/ 560721 w 560721"/>
              <a:gd name="connsiteY1" fmla="*/ 0 h 329730"/>
              <a:gd name="connsiteX2" fmla="*/ 560721 w 560721"/>
              <a:gd name="connsiteY2" fmla="*/ 327349 h 329730"/>
              <a:gd name="connsiteX3" fmla="*/ 0 w 560721"/>
              <a:gd name="connsiteY3" fmla="*/ 329730 h 329730"/>
              <a:gd name="connsiteX4" fmla="*/ 97631 w 560721"/>
              <a:gd name="connsiteY4" fmla="*/ 0 h 3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721" h="329730">
                <a:moveTo>
                  <a:pt x="97631" y="0"/>
                </a:moveTo>
                <a:lnTo>
                  <a:pt x="560721" y="0"/>
                </a:lnTo>
                <a:lnTo>
                  <a:pt x="560721" y="327349"/>
                </a:lnTo>
                <a:lnTo>
                  <a:pt x="0" y="329730"/>
                </a:lnTo>
                <a:lnTo>
                  <a:pt x="976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4A1B9-03A8-4580-B645-E08EEF5C59CD}"/>
              </a:ext>
            </a:extLst>
          </p:cNvPr>
          <p:cNvSpPr txBox="1"/>
          <p:nvPr/>
        </p:nvSpPr>
        <p:spPr>
          <a:xfrm>
            <a:off x="11469600" y="6555600"/>
            <a:ext cx="30240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fld id="{127E5C96-7A23-4D0B-BC83-8196C0BA96C7}" type="slidenum">
              <a:rPr lang="en-GB" sz="1000" smtClean="0">
                <a:solidFill>
                  <a:schemeClr val="bg1"/>
                </a:solidFill>
              </a:rPr>
              <a:pPr algn="ctr"/>
              <a:t>‹#›</a:t>
            </a:fld>
            <a:endParaRPr lang="en-GB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15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48">
          <p15:clr>
            <a:srgbClr val="FBAE40"/>
          </p15:clr>
        </p15:guide>
        <p15:guide id="6" orient="horz" pos="4266">
          <p15:clr>
            <a:srgbClr val="FBAE40"/>
          </p15:clr>
        </p15:guide>
        <p15:guide id="7" pos="7333">
          <p15:clr>
            <a:srgbClr val="FBAE40"/>
          </p15:clr>
        </p15:guide>
        <p15:guide id="8" orient="horz" pos="3838">
          <p15:clr>
            <a:srgbClr val="FBAE40"/>
          </p15:clr>
        </p15:guide>
        <p15:guide id="9" orient="horz" pos="86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4">
            <a:extLst>
              <a:ext uri="{FF2B5EF4-FFF2-40B4-BE49-F238E27FC236}">
                <a16:creationId xmlns:a16="http://schemas.microsoft.com/office/drawing/2014/main" id="{7D941E6F-35F8-4A27-88A1-ED9B69E4F344}"/>
              </a:ext>
            </a:extLst>
          </p:cNvPr>
          <p:cNvSpPr txBox="1"/>
          <p:nvPr/>
        </p:nvSpPr>
        <p:spPr>
          <a:xfrm>
            <a:off x="531063" y="547243"/>
            <a:ext cx="201422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lvl="0" indent="43815" algn="l" defTabSz="914400" rtl="0" eaLnBrk="1" fontAlgn="auto" latinLnBrk="0" hangingPunct="1">
              <a:lnSpc>
                <a:spcPct val="100000"/>
              </a:lnSpc>
              <a:spcBef>
                <a:spcPts val="1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Proprietary and confidential.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 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discussion purposes</a:t>
            </a:r>
            <a:r>
              <a:rPr kumimoji="0" sz="1100" b="1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sz="1100" b="1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only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06E0269D-25CF-4394-A100-0BDF7E9A23E7}"/>
              </a:ext>
            </a:extLst>
          </p:cNvPr>
          <p:cNvSpPr/>
          <p:nvPr/>
        </p:nvSpPr>
        <p:spPr>
          <a:xfrm>
            <a:off x="375666" y="3200400"/>
            <a:ext cx="11440668" cy="2746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3D12618-2FC4-4C56-A1AD-278C02091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0683" y="6112954"/>
            <a:ext cx="1805651" cy="44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47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>
            <a:extLst>
              <a:ext uri="{FF2B5EF4-FFF2-40B4-BE49-F238E27FC236}">
                <a16:creationId xmlns:a16="http://schemas.microsoft.com/office/drawing/2014/main" id="{E484C686-0A02-4859-9DD7-44494B2EB555}"/>
              </a:ext>
            </a:extLst>
          </p:cNvPr>
          <p:cNvSpPr/>
          <p:nvPr/>
        </p:nvSpPr>
        <p:spPr>
          <a:xfrm>
            <a:off x="11385239" y="6488050"/>
            <a:ext cx="387661" cy="290511"/>
          </a:xfrm>
          <a:custGeom>
            <a:avLst/>
            <a:gdLst>
              <a:gd name="connsiteX0" fmla="*/ 0 w 463090"/>
              <a:gd name="connsiteY0" fmla="*/ 0 h 327349"/>
              <a:gd name="connsiteX1" fmla="*/ 463090 w 463090"/>
              <a:gd name="connsiteY1" fmla="*/ 0 h 327349"/>
              <a:gd name="connsiteX2" fmla="*/ 463090 w 463090"/>
              <a:gd name="connsiteY2" fmla="*/ 327349 h 327349"/>
              <a:gd name="connsiteX3" fmla="*/ 0 w 463090"/>
              <a:gd name="connsiteY3" fmla="*/ 327349 h 327349"/>
              <a:gd name="connsiteX4" fmla="*/ 0 w 463090"/>
              <a:gd name="connsiteY4" fmla="*/ 0 h 327349"/>
              <a:gd name="connsiteX0" fmla="*/ 97631 w 560721"/>
              <a:gd name="connsiteY0" fmla="*/ 0 h 329730"/>
              <a:gd name="connsiteX1" fmla="*/ 560721 w 560721"/>
              <a:gd name="connsiteY1" fmla="*/ 0 h 329730"/>
              <a:gd name="connsiteX2" fmla="*/ 560721 w 560721"/>
              <a:gd name="connsiteY2" fmla="*/ 327349 h 329730"/>
              <a:gd name="connsiteX3" fmla="*/ 0 w 560721"/>
              <a:gd name="connsiteY3" fmla="*/ 329730 h 329730"/>
              <a:gd name="connsiteX4" fmla="*/ 97631 w 560721"/>
              <a:gd name="connsiteY4" fmla="*/ 0 h 3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721" h="329730">
                <a:moveTo>
                  <a:pt x="97631" y="0"/>
                </a:moveTo>
                <a:lnTo>
                  <a:pt x="560721" y="0"/>
                </a:lnTo>
                <a:lnTo>
                  <a:pt x="560721" y="327349"/>
                </a:lnTo>
                <a:lnTo>
                  <a:pt x="0" y="329730"/>
                </a:lnTo>
                <a:lnTo>
                  <a:pt x="976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BE4CB56-3EF0-4E87-8A5B-2497DBC49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450" y="6329843"/>
            <a:ext cx="10719114" cy="47625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A5E05-17AE-49CC-B4E1-16E2DF4F6509}"/>
              </a:ext>
            </a:extLst>
          </p:cNvPr>
          <p:cNvSpPr txBox="1"/>
          <p:nvPr/>
        </p:nvSpPr>
        <p:spPr>
          <a:xfrm>
            <a:off x="11469600" y="6555600"/>
            <a:ext cx="30240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fld id="{127E5C96-7A23-4D0B-BC83-8196C0BA96C7}" type="slidenum">
              <a:rPr lang="en-GB" sz="1000" smtClean="0">
                <a:solidFill>
                  <a:schemeClr val="bg1"/>
                </a:solidFill>
              </a:rPr>
              <a:pPr algn="ctr"/>
              <a:t>‹#›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7" name="bk object 18">
            <a:extLst>
              <a:ext uri="{FF2B5EF4-FFF2-40B4-BE49-F238E27FC236}">
                <a16:creationId xmlns:a16="http://schemas.microsoft.com/office/drawing/2014/main" id="{BF89CF89-B1A8-41AA-A670-8CD85C52C031}"/>
              </a:ext>
            </a:extLst>
          </p:cNvPr>
          <p:cNvSpPr/>
          <p:nvPr/>
        </p:nvSpPr>
        <p:spPr>
          <a:xfrm>
            <a:off x="457200" y="1336617"/>
            <a:ext cx="11285145" cy="4650105"/>
          </a:xfrm>
          <a:custGeom>
            <a:avLst/>
            <a:gdLst/>
            <a:ahLst/>
            <a:cxnLst/>
            <a:rect l="l" t="t" r="r" b="b"/>
            <a:pathLst>
              <a:path w="11364595" h="4650105">
                <a:moveTo>
                  <a:pt x="0" y="4649724"/>
                </a:moveTo>
                <a:lnTo>
                  <a:pt x="11364468" y="4649724"/>
                </a:lnTo>
                <a:lnTo>
                  <a:pt x="11364468" y="0"/>
                </a:lnTo>
                <a:lnTo>
                  <a:pt x="0" y="0"/>
                </a:lnTo>
                <a:lnTo>
                  <a:pt x="0" y="4649724"/>
                </a:lnTo>
                <a:close/>
              </a:path>
            </a:pathLst>
          </a:custGeom>
          <a:solidFill>
            <a:srgbClr val="399F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3608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48">
          <p15:clr>
            <a:srgbClr val="FBAE40"/>
          </p15:clr>
        </p15:guide>
        <p15:guide id="6" orient="horz" pos="4266">
          <p15:clr>
            <a:srgbClr val="FBAE40"/>
          </p15:clr>
        </p15:guide>
        <p15:guide id="7" pos="7333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>
            <a:extLst>
              <a:ext uri="{FF2B5EF4-FFF2-40B4-BE49-F238E27FC236}">
                <a16:creationId xmlns:a16="http://schemas.microsoft.com/office/drawing/2014/main" id="{E484C686-0A02-4859-9DD7-44494B2EB555}"/>
              </a:ext>
            </a:extLst>
          </p:cNvPr>
          <p:cNvSpPr/>
          <p:nvPr/>
        </p:nvSpPr>
        <p:spPr>
          <a:xfrm>
            <a:off x="11385239" y="6488050"/>
            <a:ext cx="387661" cy="290511"/>
          </a:xfrm>
          <a:custGeom>
            <a:avLst/>
            <a:gdLst>
              <a:gd name="connsiteX0" fmla="*/ 0 w 463090"/>
              <a:gd name="connsiteY0" fmla="*/ 0 h 327349"/>
              <a:gd name="connsiteX1" fmla="*/ 463090 w 463090"/>
              <a:gd name="connsiteY1" fmla="*/ 0 h 327349"/>
              <a:gd name="connsiteX2" fmla="*/ 463090 w 463090"/>
              <a:gd name="connsiteY2" fmla="*/ 327349 h 327349"/>
              <a:gd name="connsiteX3" fmla="*/ 0 w 463090"/>
              <a:gd name="connsiteY3" fmla="*/ 327349 h 327349"/>
              <a:gd name="connsiteX4" fmla="*/ 0 w 463090"/>
              <a:gd name="connsiteY4" fmla="*/ 0 h 327349"/>
              <a:gd name="connsiteX0" fmla="*/ 97631 w 560721"/>
              <a:gd name="connsiteY0" fmla="*/ 0 h 329730"/>
              <a:gd name="connsiteX1" fmla="*/ 560721 w 560721"/>
              <a:gd name="connsiteY1" fmla="*/ 0 h 329730"/>
              <a:gd name="connsiteX2" fmla="*/ 560721 w 560721"/>
              <a:gd name="connsiteY2" fmla="*/ 327349 h 329730"/>
              <a:gd name="connsiteX3" fmla="*/ 0 w 560721"/>
              <a:gd name="connsiteY3" fmla="*/ 329730 h 329730"/>
              <a:gd name="connsiteX4" fmla="*/ 97631 w 560721"/>
              <a:gd name="connsiteY4" fmla="*/ 0 h 3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721" h="329730">
                <a:moveTo>
                  <a:pt x="97631" y="0"/>
                </a:moveTo>
                <a:lnTo>
                  <a:pt x="560721" y="0"/>
                </a:lnTo>
                <a:lnTo>
                  <a:pt x="560721" y="327349"/>
                </a:lnTo>
                <a:lnTo>
                  <a:pt x="0" y="329730"/>
                </a:lnTo>
                <a:lnTo>
                  <a:pt x="976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29DBF7-507B-4524-8DD5-042702D2D9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2450" y="347694"/>
            <a:ext cx="10256163" cy="43088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defRPr sz="2800" b="1">
                <a:solidFill>
                  <a:schemeClr val="accent1"/>
                </a:solidFill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B083FE-2443-430D-9AA9-D9AF14FE5F8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2450" y="1381125"/>
            <a:ext cx="11088688" cy="448627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80975" indent="-180975">
              <a:buClr>
                <a:schemeClr val="accent1"/>
              </a:buClr>
              <a:defRPr sz="2000"/>
            </a:lvl1pPr>
            <a:lvl2pPr marL="361950" indent="-180975">
              <a:buClr>
                <a:schemeClr val="accent1"/>
              </a:buClr>
              <a:defRPr sz="1800"/>
            </a:lvl2pPr>
            <a:lvl3pPr marL="542925" indent="-180975">
              <a:buClr>
                <a:schemeClr val="accent1"/>
              </a:buClr>
              <a:defRPr sz="1800"/>
            </a:lvl3pPr>
            <a:lvl4pPr marL="714375" indent="-171450">
              <a:buClr>
                <a:schemeClr val="accent1"/>
              </a:buClr>
              <a:defRPr sz="1800"/>
            </a:lvl4pPr>
            <a:lvl5pPr marL="895350" indent="-180975">
              <a:buClr>
                <a:schemeClr val="accent1"/>
              </a:buCl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BE4CB56-3EF0-4E87-8A5B-2497DBC49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450" y="6329843"/>
            <a:ext cx="10719114" cy="47625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A5E05-17AE-49CC-B4E1-16E2DF4F6509}"/>
              </a:ext>
            </a:extLst>
          </p:cNvPr>
          <p:cNvSpPr txBox="1"/>
          <p:nvPr/>
        </p:nvSpPr>
        <p:spPr>
          <a:xfrm>
            <a:off x="11469600" y="6555600"/>
            <a:ext cx="30240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fld id="{127E5C96-7A23-4D0B-BC83-8196C0BA96C7}" type="slidenum">
              <a:rPr lang="en-GB" sz="1000" smtClean="0">
                <a:solidFill>
                  <a:schemeClr val="bg1"/>
                </a:solidFill>
              </a:rPr>
              <a:pPr algn="ctr"/>
              <a:t>‹#›</a:t>
            </a:fld>
            <a:endParaRPr lang="en-GB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791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48">
          <p15:clr>
            <a:srgbClr val="FBAE40"/>
          </p15:clr>
        </p15:guide>
        <p15:guide id="6" orient="horz" pos="4266">
          <p15:clr>
            <a:srgbClr val="FBAE40"/>
          </p15:clr>
        </p15:guide>
        <p15:guide id="7" pos="7333">
          <p15:clr>
            <a:srgbClr val="FBAE40"/>
          </p15:clr>
        </p15:guide>
        <p15:guide id="8" orient="horz" pos="3838">
          <p15:clr>
            <a:srgbClr val="FBAE40"/>
          </p15:clr>
        </p15:guide>
        <p15:guide id="9" orient="horz" pos="86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6">
            <a:extLst>
              <a:ext uri="{FF2B5EF4-FFF2-40B4-BE49-F238E27FC236}">
                <a16:creationId xmlns:a16="http://schemas.microsoft.com/office/drawing/2014/main" id="{06E0269D-25CF-4394-A100-0BDF7E9A23E7}"/>
              </a:ext>
            </a:extLst>
          </p:cNvPr>
          <p:cNvSpPr/>
          <p:nvPr/>
        </p:nvSpPr>
        <p:spPr>
          <a:xfrm>
            <a:off x="375666" y="3200400"/>
            <a:ext cx="11440668" cy="27462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3D12618-2FC4-4C56-A1AD-278C02091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10683" y="6112954"/>
            <a:ext cx="1805651" cy="44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1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6">
            <a:extLst>
              <a:ext uri="{FF2B5EF4-FFF2-40B4-BE49-F238E27FC236}">
                <a16:creationId xmlns:a16="http://schemas.microsoft.com/office/drawing/2014/main" id="{E484C686-0A02-4859-9DD7-44494B2EB555}"/>
              </a:ext>
            </a:extLst>
          </p:cNvPr>
          <p:cNvSpPr/>
          <p:nvPr/>
        </p:nvSpPr>
        <p:spPr>
          <a:xfrm>
            <a:off x="11385239" y="6488050"/>
            <a:ext cx="387661" cy="290511"/>
          </a:xfrm>
          <a:custGeom>
            <a:avLst/>
            <a:gdLst>
              <a:gd name="connsiteX0" fmla="*/ 0 w 463090"/>
              <a:gd name="connsiteY0" fmla="*/ 0 h 327349"/>
              <a:gd name="connsiteX1" fmla="*/ 463090 w 463090"/>
              <a:gd name="connsiteY1" fmla="*/ 0 h 327349"/>
              <a:gd name="connsiteX2" fmla="*/ 463090 w 463090"/>
              <a:gd name="connsiteY2" fmla="*/ 327349 h 327349"/>
              <a:gd name="connsiteX3" fmla="*/ 0 w 463090"/>
              <a:gd name="connsiteY3" fmla="*/ 327349 h 327349"/>
              <a:gd name="connsiteX4" fmla="*/ 0 w 463090"/>
              <a:gd name="connsiteY4" fmla="*/ 0 h 327349"/>
              <a:gd name="connsiteX0" fmla="*/ 97631 w 560721"/>
              <a:gd name="connsiteY0" fmla="*/ 0 h 329730"/>
              <a:gd name="connsiteX1" fmla="*/ 560721 w 560721"/>
              <a:gd name="connsiteY1" fmla="*/ 0 h 329730"/>
              <a:gd name="connsiteX2" fmla="*/ 560721 w 560721"/>
              <a:gd name="connsiteY2" fmla="*/ 327349 h 329730"/>
              <a:gd name="connsiteX3" fmla="*/ 0 w 560721"/>
              <a:gd name="connsiteY3" fmla="*/ 329730 h 329730"/>
              <a:gd name="connsiteX4" fmla="*/ 97631 w 560721"/>
              <a:gd name="connsiteY4" fmla="*/ 0 h 32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0721" h="329730">
                <a:moveTo>
                  <a:pt x="97631" y="0"/>
                </a:moveTo>
                <a:lnTo>
                  <a:pt x="560721" y="0"/>
                </a:lnTo>
                <a:lnTo>
                  <a:pt x="560721" y="327349"/>
                </a:lnTo>
                <a:lnTo>
                  <a:pt x="0" y="329730"/>
                </a:lnTo>
                <a:lnTo>
                  <a:pt x="9763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6BE4CB56-3EF0-4E87-8A5B-2497DBC4942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2450" y="6329843"/>
            <a:ext cx="10719114" cy="476250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  <a:lvl2pPr marL="4572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2pPr>
            <a:lvl3pPr marL="9144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3pPr>
            <a:lvl4pPr marL="13716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4pPr>
            <a:lvl5pPr marL="1828800" indent="0">
              <a:buNone/>
              <a:defRPr sz="800">
                <a:solidFill>
                  <a:schemeClr val="tx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30A5E05-17AE-49CC-B4E1-16E2DF4F6509}"/>
              </a:ext>
            </a:extLst>
          </p:cNvPr>
          <p:cNvSpPr txBox="1"/>
          <p:nvPr/>
        </p:nvSpPr>
        <p:spPr>
          <a:xfrm>
            <a:off x="11469600" y="6555600"/>
            <a:ext cx="302400" cy="246221"/>
          </a:xfrm>
          <a:prstGeom prst="rect">
            <a:avLst/>
          </a:prstGeom>
          <a:noFill/>
        </p:spPr>
        <p:txBody>
          <a:bodyPr wrap="square" lIns="36000" rIns="36000" rtlCol="0">
            <a:spAutoFit/>
          </a:bodyPr>
          <a:lstStyle/>
          <a:p>
            <a:pPr algn="ctr"/>
            <a:fld id="{127E5C96-7A23-4D0B-BC83-8196C0BA96C7}" type="slidenum">
              <a:rPr lang="en-GB" sz="1000" smtClean="0">
                <a:solidFill>
                  <a:schemeClr val="bg1"/>
                </a:solidFill>
              </a:rPr>
              <a:pPr algn="ctr"/>
              <a:t>‹#›</a:t>
            </a:fld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7" name="bk object 18">
            <a:extLst>
              <a:ext uri="{FF2B5EF4-FFF2-40B4-BE49-F238E27FC236}">
                <a16:creationId xmlns:a16="http://schemas.microsoft.com/office/drawing/2014/main" id="{BF89CF89-B1A8-41AA-A670-8CD85C52C031}"/>
              </a:ext>
            </a:extLst>
          </p:cNvPr>
          <p:cNvSpPr/>
          <p:nvPr/>
        </p:nvSpPr>
        <p:spPr>
          <a:xfrm>
            <a:off x="457200" y="1336617"/>
            <a:ext cx="11285145" cy="4650105"/>
          </a:xfrm>
          <a:custGeom>
            <a:avLst/>
            <a:gdLst/>
            <a:ahLst/>
            <a:cxnLst/>
            <a:rect l="l" t="t" r="r" b="b"/>
            <a:pathLst>
              <a:path w="11364595" h="4650105">
                <a:moveTo>
                  <a:pt x="0" y="4649724"/>
                </a:moveTo>
                <a:lnTo>
                  <a:pt x="11364468" y="4649724"/>
                </a:lnTo>
                <a:lnTo>
                  <a:pt x="11364468" y="0"/>
                </a:lnTo>
                <a:lnTo>
                  <a:pt x="0" y="0"/>
                </a:lnTo>
                <a:lnTo>
                  <a:pt x="0" y="4649724"/>
                </a:lnTo>
                <a:close/>
              </a:path>
            </a:pathLst>
          </a:custGeom>
          <a:solidFill>
            <a:srgbClr val="399F9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6794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65">
          <p15:clr>
            <a:srgbClr val="FBAE40"/>
          </p15:clr>
        </p15:guide>
        <p15:guide id="2" orient="horz" pos="459">
          <p15:clr>
            <a:srgbClr val="FBAE40"/>
          </p15:clr>
        </p15:guide>
        <p15:guide id="3" pos="3840">
          <p15:clr>
            <a:srgbClr val="FBAE40"/>
          </p15:clr>
        </p15:guide>
        <p15:guide id="4" orient="horz" pos="2160">
          <p15:clr>
            <a:srgbClr val="FBAE40"/>
          </p15:clr>
        </p15:guide>
        <p15:guide id="5" pos="348">
          <p15:clr>
            <a:srgbClr val="FBAE40"/>
          </p15:clr>
        </p15:guide>
        <p15:guide id="6" orient="horz" pos="4266">
          <p15:clr>
            <a:srgbClr val="FBAE40"/>
          </p15:clr>
        </p15:guide>
        <p15:guide id="7" pos="733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844C-1A90-BBF3-EC96-EF9DF922E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FEF72-CE11-774D-99D9-73FC600A30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4610F-A9C7-BF92-A7B0-09A1159EC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74693-B6EF-9475-9C97-77521B12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D2554E-965F-5EEF-4E91-649CE3C75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3376336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111C-0B01-26E0-D231-B90DF1E17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04C4F-9262-23C8-6339-FDE6E14B4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0D698-93A6-E711-FD04-F1C21341E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BF69D-9DB3-848D-EAF8-BD829D3B0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C5529-4521-E431-6970-7BD49D77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910733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57A24-3BD5-6639-C0C2-0644F2BF1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75A13-9090-B09D-4A10-F11E18DCE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175D4-5508-BEA3-B026-F850960DDB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BE6C8-A7EC-5C70-CF56-A3E9EA2F3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D5A36-2DDD-258F-8845-D271C8DC5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5978DF-CDCF-7AB2-054E-D03A54FC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2595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8CC0C-2F64-CC35-F34E-2A20674A5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561F6D-F5D0-171B-BF92-F09C516BD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F14CFB-7567-7303-250F-A297826DA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A88917-16BA-75CA-44B1-5B7B4C6C34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35F07B-A353-8D89-4672-ACD1D5EB83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427133-2E1C-AA4A-C99F-9E8F2E667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F8FF30-8D21-84E6-1C52-CF5926AA2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E75DE7-1101-18D1-798E-E99AEE163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222881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E68E2-0BBD-1D8A-D5C2-0BCB4F9E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A8BF1-9086-A13F-04CF-DE922D6EA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A3845D-E175-1562-49D9-7CFC9B061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61F3F-AC07-3F10-1F82-DF2A810A6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8490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637ED3-9D0C-4BA1-8FCB-0A1840850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FA8A5-D8E4-CB6C-7F0B-AC4D5F85E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57BF0D-5EDF-A1A0-6B6B-6E0F6448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02038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3D467-13F6-5F70-C3EB-08DD28AE2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AA893-3B30-063F-2893-6085D3365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A1A06-F589-393E-9A6A-FC84016D0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508E77-7540-1C71-A45A-AFB72E1B4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175E79-4B28-6E94-9C64-5BE7F01A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025879-06D8-E5D1-9C4B-7F99025AB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820764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36DD5-45C9-EA51-6E06-95E454659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F59FFC-5B45-8585-01FC-33BF1C61FA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T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B79D24-7AD3-F371-22F1-459D587EF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FF39C8-B64F-D2E8-8E35-EF5D2D353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F3A6C-E0A7-CE37-EA95-93871960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819925-B063-6FFE-EF89-E0CFBB13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26450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200E8DF-CC7B-3211-3442-4E7F8B66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9DBE1B-B96E-DD5F-580B-D96C2C60FE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70B67-C5E5-E285-2564-75533527FF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37085-46F6-1043-A0B0-A02A72A3A26A}" type="datetimeFigureOut">
              <a:rPr lang="en-TR" smtClean="0"/>
              <a:t>26.04.2025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AED59-424F-BC71-3EFF-5E54EB842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3279C-0E3C-1478-8A08-91C438144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AE491-89F6-7549-B942-CF86AA72AC78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416308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801DA-7152-92EF-32B2-CA8BFE7FF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73372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TR" dirty="0"/>
              <a:t>Hematolojik Hastalıklarda Nadir Ayırıcı Tanı: İmmün Yetmezlik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13E36F-C043-65B5-FE0D-E4780DCA64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2310" y="4276355"/>
            <a:ext cx="9144000" cy="1655762"/>
          </a:xfrm>
        </p:spPr>
        <p:txBody>
          <a:bodyPr>
            <a:normAutofit fontScale="92500" lnSpcReduction="10000"/>
          </a:bodyPr>
          <a:lstStyle/>
          <a:p>
            <a:endParaRPr lang="en-TR" dirty="0">
              <a:latin typeface="+mj-lt"/>
            </a:endParaRPr>
          </a:p>
          <a:p>
            <a:r>
              <a:rPr lang="en-TR" dirty="0">
                <a:latin typeface="+mj-lt"/>
              </a:rPr>
              <a:t>Uzm. Dr. Merve Erkoç</a:t>
            </a:r>
          </a:p>
          <a:p>
            <a:r>
              <a:rPr lang="en-TR" dirty="0">
                <a:latin typeface="+mj-lt"/>
              </a:rPr>
              <a:t>İmmünoloji ve Alerji Hastalıkları</a:t>
            </a:r>
          </a:p>
          <a:p>
            <a:r>
              <a:rPr lang="en-TR" dirty="0">
                <a:latin typeface="+mj-lt"/>
              </a:rPr>
              <a:t>Adana Şehir Eğitim ve Araştırma Hastanesi</a:t>
            </a:r>
          </a:p>
          <a:p>
            <a:endParaRPr lang="en-T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162891-066F-E210-70A6-AA79303927D0}"/>
              </a:ext>
            </a:extLst>
          </p:cNvPr>
          <p:cNvSpPr txBox="1"/>
          <p:nvPr/>
        </p:nvSpPr>
        <p:spPr>
          <a:xfrm>
            <a:off x="5386192" y="622543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TR" dirty="0">
                <a:latin typeface="+mj-lt"/>
              </a:rPr>
              <a:t>26.04.2025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D62BF9-94F1-DBD9-C704-811FE0942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95" t="42059" r="18321" b="19412"/>
          <a:stretch/>
        </p:blipFill>
        <p:spPr>
          <a:xfrm>
            <a:off x="3637936" y="16807"/>
            <a:ext cx="4732747" cy="18181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D893C-4E04-CA58-A9E2-E7F309DCF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90497" cy="19957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15E2D6-149E-590A-750F-0F5CA7B24D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6" t="28309" r="86855" b="58224"/>
          <a:stretch/>
        </p:blipFill>
        <p:spPr>
          <a:xfrm>
            <a:off x="9701213" y="-7266"/>
            <a:ext cx="2490787" cy="199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04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E9D68-0C2F-4CC7-B462-D1C15A891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54EBE-8D19-8C5E-EBC1-24CFEF622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Hematolojik</a:t>
            </a:r>
            <a:r>
              <a:rPr lang="en-US" dirty="0"/>
              <a:t> </a:t>
            </a:r>
            <a:r>
              <a:rPr lang="en-US" dirty="0" err="1"/>
              <a:t>malignitelerde</a:t>
            </a:r>
            <a:r>
              <a:rPr lang="en-US" dirty="0"/>
              <a:t> SİY düşüncesi </a:t>
            </a:r>
            <a:r>
              <a:rPr lang="en-US" dirty="0" err="1"/>
              <a:t>altta</a:t>
            </a:r>
            <a:r>
              <a:rPr lang="en-US" dirty="0"/>
              <a:t> yatan bir </a:t>
            </a:r>
            <a:r>
              <a:rPr lang="en-US" dirty="0" err="1"/>
              <a:t>PİY’i</a:t>
            </a:r>
            <a:r>
              <a:rPr lang="en-US" dirty="0"/>
              <a:t> </a:t>
            </a:r>
            <a:r>
              <a:rPr lang="en-US" dirty="0" err="1"/>
              <a:t>maskeleyebilir</a:t>
            </a:r>
            <a:r>
              <a:rPr lang="en-US" dirty="0"/>
              <a:t>.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ü"/>
            </a:pPr>
            <a:r>
              <a:rPr lang="en-US" dirty="0"/>
              <a:t> Bu </a:t>
            </a:r>
            <a:r>
              <a:rPr lang="en-US" dirty="0" err="1"/>
              <a:t>nedenle</a:t>
            </a:r>
            <a:r>
              <a:rPr lang="en-US" dirty="0"/>
              <a:t>, malignite </a:t>
            </a:r>
            <a:r>
              <a:rPr lang="en-US" dirty="0" err="1"/>
              <a:t>başlangıcında</a:t>
            </a:r>
            <a:r>
              <a:rPr lang="en-US" dirty="0"/>
              <a:t> immün yetmezlik </a:t>
            </a:r>
            <a:r>
              <a:rPr lang="en-US" dirty="0" err="1"/>
              <a:t>taraması</a:t>
            </a:r>
            <a:r>
              <a:rPr lang="en-US" dirty="0"/>
              <a:t> </a:t>
            </a:r>
            <a:r>
              <a:rPr lang="en-US" dirty="0" err="1"/>
              <a:t>yapmak</a:t>
            </a:r>
            <a:r>
              <a:rPr lang="en-US" dirty="0"/>
              <a:t> önemli!!!</a:t>
            </a:r>
            <a:endParaRPr lang="en-T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8C663B-61B1-D2F4-7169-15B45AB5FD97}"/>
              </a:ext>
            </a:extLst>
          </p:cNvPr>
          <p:cNvSpPr txBox="1"/>
          <p:nvPr/>
        </p:nvSpPr>
        <p:spPr>
          <a:xfrm>
            <a:off x="6574972" y="6492875"/>
            <a:ext cx="576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</a:rPr>
              <a:t>Ballow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M, Sánchez-Ramón S, Walter JE. Secondary Immune Deficiency and Primary Immune Deficiency Crossovers: Hematological Malignancies and Autoimmune Diseases.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Front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2022;13:928062. 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2731605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5CA0E-6C00-A511-9626-434F6BE9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b="1" dirty="0"/>
              <a:t>İkinci olgu (</a:t>
            </a:r>
            <a:r>
              <a:rPr lang="en-US" b="1" dirty="0"/>
              <a:t>16y, </a:t>
            </a:r>
            <a:r>
              <a:rPr lang="en-US" b="1" dirty="0" err="1"/>
              <a:t>erkek</a:t>
            </a:r>
            <a:r>
              <a:rPr lang="en-US" b="1" dirty="0"/>
              <a:t>)</a:t>
            </a:r>
            <a:endParaRPr lang="en-TR" b="1" dirty="0"/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6D98346-9EA5-CC86-838C-114CE8B8994C}"/>
              </a:ext>
            </a:extLst>
          </p:cNvPr>
          <p:cNvSpPr/>
          <p:nvPr/>
        </p:nvSpPr>
        <p:spPr>
          <a:xfrm>
            <a:off x="350729" y="3429000"/>
            <a:ext cx="11699309" cy="3382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E7415-E3D5-5776-7556-637C4DAA4DE2}"/>
              </a:ext>
            </a:extLst>
          </p:cNvPr>
          <p:cNvSpPr/>
          <p:nvPr/>
        </p:nvSpPr>
        <p:spPr>
          <a:xfrm>
            <a:off x="977288" y="4080658"/>
            <a:ext cx="2656564" cy="1184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Yüksek doz Ig ve steroid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/>
              <a:t> ancak </a:t>
            </a:r>
            <a:r>
              <a:rPr lang="en-US" sz="1600" dirty="0" err="1"/>
              <a:t>yeterli</a:t>
            </a:r>
            <a:r>
              <a:rPr lang="en-US" sz="1600" dirty="0"/>
              <a:t> yanıt ∅</a:t>
            </a:r>
            <a:endParaRPr lang="en-TR" sz="16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1C2367-2D05-CEF6-01D3-410060377D56}"/>
              </a:ext>
            </a:extLst>
          </p:cNvPr>
          <p:cNvSpPr/>
          <p:nvPr/>
        </p:nvSpPr>
        <p:spPr>
          <a:xfrm>
            <a:off x="350729" y="1926019"/>
            <a:ext cx="1741118" cy="1102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Coombs pozitif </a:t>
            </a:r>
            <a:r>
              <a:rPr lang="en-US" sz="1600" dirty="0" err="1"/>
              <a:t>hemolitik</a:t>
            </a:r>
            <a:r>
              <a:rPr lang="en-US" sz="1600" dirty="0"/>
              <a:t> </a:t>
            </a:r>
            <a:r>
              <a:rPr lang="en-US" sz="1600" dirty="0" err="1"/>
              <a:t>anemi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/>
              <a:t>lenfopeni</a:t>
            </a:r>
            <a:endParaRPr lang="en-TR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BC1795-932E-6225-697C-9027204315E0}"/>
              </a:ext>
            </a:extLst>
          </p:cNvPr>
          <p:cNvSpPr/>
          <p:nvPr/>
        </p:nvSpPr>
        <p:spPr>
          <a:xfrm>
            <a:off x="2684750" y="1909534"/>
            <a:ext cx="2656564" cy="1184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2. basamak </a:t>
            </a:r>
            <a:r>
              <a:rPr lang="en-US" sz="1600" dirty="0" err="1"/>
              <a:t>rituksimab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 err="1"/>
              <a:t>kısmi</a:t>
            </a:r>
            <a:r>
              <a:rPr lang="en-US" sz="1600" dirty="0"/>
              <a:t> yanıt</a:t>
            </a:r>
            <a:endParaRPr lang="en-TR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0415D4-C120-A797-77A1-435EEA3B754B}"/>
              </a:ext>
            </a:extLst>
          </p:cNvPr>
          <p:cNvSpPr/>
          <p:nvPr/>
        </p:nvSpPr>
        <p:spPr>
          <a:xfrm>
            <a:off x="4119254" y="4108690"/>
            <a:ext cx="2367412" cy="23740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17 y</a:t>
            </a:r>
          </a:p>
          <a:p>
            <a:pPr algn="ctr"/>
            <a:r>
              <a:rPr lang="en-US" sz="1600" dirty="0" err="1"/>
              <a:t>enfeksiyonlar</a:t>
            </a:r>
            <a:endParaRPr lang="en-US" sz="1600" dirty="0"/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 err="1"/>
              <a:t>Rituksimaba</a:t>
            </a:r>
            <a:r>
              <a:rPr lang="en-US" sz="1600" dirty="0"/>
              <a:t> bağlı  hipogammaglobulinemi</a:t>
            </a:r>
          </a:p>
          <a:p>
            <a:pPr algn="ctr"/>
            <a:r>
              <a:rPr lang="en-US" sz="1600" dirty="0"/>
              <a:t>+ </a:t>
            </a:r>
          </a:p>
          <a:p>
            <a:pPr algn="ctr"/>
            <a:r>
              <a:rPr lang="en-US" sz="1600" dirty="0" err="1"/>
              <a:t>IgRT</a:t>
            </a:r>
            <a:endParaRPr lang="en-TR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88AFCD-EFDA-2217-9EDE-E41130FC6A29}"/>
              </a:ext>
            </a:extLst>
          </p:cNvPr>
          <p:cNvSpPr/>
          <p:nvPr/>
        </p:nvSpPr>
        <p:spPr>
          <a:xfrm>
            <a:off x="5844205" y="1924562"/>
            <a:ext cx="1438399" cy="1184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ITP</a:t>
            </a:r>
            <a:endParaRPr lang="en-TR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F42B94-06C4-9668-08DA-A0B77887B7E1}"/>
              </a:ext>
            </a:extLst>
          </p:cNvPr>
          <p:cNvSpPr/>
          <p:nvPr/>
        </p:nvSpPr>
        <p:spPr>
          <a:xfrm>
            <a:off x="6972068" y="4111659"/>
            <a:ext cx="1882033" cy="1184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OHA+ITP</a:t>
            </a:r>
          </a:p>
          <a:p>
            <a:pPr algn="ctr"/>
            <a:r>
              <a:rPr lang="en-US" sz="1600" dirty="0"/>
              <a:t>(Evans sendromu)</a:t>
            </a:r>
            <a:endParaRPr lang="en-TR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0E0CB-04EA-A38A-09A3-99E07D9D0063}"/>
              </a:ext>
            </a:extLst>
          </p:cNvPr>
          <p:cNvSpPr/>
          <p:nvPr/>
        </p:nvSpPr>
        <p:spPr>
          <a:xfrm>
            <a:off x="7913084" y="1402915"/>
            <a:ext cx="3260132" cy="16915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”double </a:t>
            </a:r>
            <a:r>
              <a:rPr lang="en-US" sz="1600" dirty="0" err="1"/>
              <a:t>negatif</a:t>
            </a:r>
            <a:r>
              <a:rPr lang="en-US" sz="1600" dirty="0"/>
              <a:t>" </a:t>
            </a:r>
          </a:p>
          <a:p>
            <a:pPr algn="ctr"/>
            <a:r>
              <a:rPr lang="en-US" sz="1600" dirty="0"/>
              <a:t>TCRab+CD4-CD8- T (DNT) +</a:t>
            </a:r>
          </a:p>
          <a:p>
            <a:pPr algn="ctr"/>
            <a:r>
              <a:rPr lang="en-US" sz="1600" dirty="0"/>
              <a:t>otoimmün lenfoproliferatif </a:t>
            </a:r>
            <a:r>
              <a:rPr lang="en-US" sz="1600" dirty="0" err="1"/>
              <a:t>sendrom</a:t>
            </a:r>
            <a:r>
              <a:rPr lang="en-US" sz="1600" dirty="0"/>
              <a:t> (ALPS)</a:t>
            </a:r>
            <a:endParaRPr lang="en-TR" sz="16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9A5661-00FC-228C-B90D-AB134CEC7A25}"/>
              </a:ext>
            </a:extLst>
          </p:cNvPr>
          <p:cNvSpPr/>
          <p:nvPr/>
        </p:nvSpPr>
        <p:spPr>
          <a:xfrm>
            <a:off x="9457159" y="4120586"/>
            <a:ext cx="1882033" cy="118403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mTOR inhibitörü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 err="1"/>
              <a:t>remisyon</a:t>
            </a:r>
            <a:endParaRPr lang="en-US" sz="16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12BC676-E771-A926-FC7F-B74AAD6D8786}"/>
              </a:ext>
            </a:extLst>
          </p:cNvPr>
          <p:cNvCxnSpPr>
            <a:cxnSpLocks/>
          </p:cNvCxnSpPr>
          <p:nvPr/>
        </p:nvCxnSpPr>
        <p:spPr>
          <a:xfrm flipV="1">
            <a:off x="1164921" y="3028635"/>
            <a:ext cx="0" cy="491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1024A3-103F-C871-2E75-DDF0D8D5F497}"/>
              </a:ext>
            </a:extLst>
          </p:cNvPr>
          <p:cNvCxnSpPr>
            <a:cxnSpLocks/>
          </p:cNvCxnSpPr>
          <p:nvPr/>
        </p:nvCxnSpPr>
        <p:spPr>
          <a:xfrm flipV="1">
            <a:off x="4119254" y="3093569"/>
            <a:ext cx="0" cy="491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796E2D-5E2E-6D17-FB49-1FE76D076B6F}"/>
              </a:ext>
            </a:extLst>
          </p:cNvPr>
          <p:cNvCxnSpPr>
            <a:cxnSpLocks/>
          </p:cNvCxnSpPr>
          <p:nvPr/>
        </p:nvCxnSpPr>
        <p:spPr>
          <a:xfrm flipH="1" flipV="1">
            <a:off x="6486666" y="3108597"/>
            <a:ext cx="2088" cy="4112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2E6A105-8502-82CA-FE64-A8156B9A41F1}"/>
              </a:ext>
            </a:extLst>
          </p:cNvPr>
          <p:cNvCxnSpPr>
            <a:cxnSpLocks/>
          </p:cNvCxnSpPr>
          <p:nvPr/>
        </p:nvCxnSpPr>
        <p:spPr>
          <a:xfrm flipV="1">
            <a:off x="9471773" y="3093569"/>
            <a:ext cx="0" cy="4911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678FF2-25F5-E182-9E01-20FF995153A2}"/>
              </a:ext>
            </a:extLst>
          </p:cNvPr>
          <p:cNvCxnSpPr>
            <a:cxnSpLocks/>
          </p:cNvCxnSpPr>
          <p:nvPr/>
        </p:nvCxnSpPr>
        <p:spPr>
          <a:xfrm flipV="1">
            <a:off x="2091847" y="3584748"/>
            <a:ext cx="0" cy="495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1C89A51-ACBF-1217-A8F6-0D026863A9D3}"/>
              </a:ext>
            </a:extLst>
          </p:cNvPr>
          <p:cNvCxnSpPr>
            <a:cxnSpLocks/>
          </p:cNvCxnSpPr>
          <p:nvPr/>
        </p:nvCxnSpPr>
        <p:spPr>
          <a:xfrm flipV="1">
            <a:off x="5187863" y="3612780"/>
            <a:ext cx="0" cy="495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6BF925-DA4F-9232-E631-D8A64937FD0B}"/>
              </a:ext>
            </a:extLst>
          </p:cNvPr>
          <p:cNvCxnSpPr>
            <a:cxnSpLocks/>
          </p:cNvCxnSpPr>
          <p:nvPr/>
        </p:nvCxnSpPr>
        <p:spPr>
          <a:xfrm flipV="1">
            <a:off x="7890120" y="3612780"/>
            <a:ext cx="0" cy="495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BC95476-A28E-2452-F392-5AE4807F1404}"/>
              </a:ext>
            </a:extLst>
          </p:cNvPr>
          <p:cNvCxnSpPr>
            <a:cxnSpLocks/>
          </p:cNvCxnSpPr>
          <p:nvPr/>
        </p:nvCxnSpPr>
        <p:spPr>
          <a:xfrm flipV="1">
            <a:off x="10486373" y="3624676"/>
            <a:ext cx="0" cy="4959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63926D0-7B27-8DEC-184A-448343D9AE84}"/>
              </a:ext>
            </a:extLst>
          </p:cNvPr>
          <p:cNvSpPr txBox="1"/>
          <p:nvPr/>
        </p:nvSpPr>
        <p:spPr>
          <a:xfrm>
            <a:off x="6574972" y="6492875"/>
            <a:ext cx="576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</a:rPr>
              <a:t>Ballow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M, Sánchez-Ramón S, Walter JE. Secondary Immune Deficiency and Primary Immune Deficiency Crossovers: Hematological Malignancies and Autoimmune Diseases.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Front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2022;13:928062. 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140854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95239-A280-22B8-24DC-36BB169ED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8619"/>
            <a:ext cx="10515600" cy="5638344"/>
          </a:xfrm>
        </p:spPr>
        <p:txBody>
          <a:bodyPr>
            <a:normAutofit/>
          </a:bodyPr>
          <a:lstStyle/>
          <a:p>
            <a:r>
              <a:rPr lang="en-US" sz="2800" dirty="0"/>
              <a:t>16 </a:t>
            </a:r>
            <a:r>
              <a:rPr lang="en-US" sz="2800" dirty="0" err="1"/>
              <a:t>yaşında</a:t>
            </a:r>
            <a:r>
              <a:rPr lang="en-US" sz="2800" dirty="0"/>
              <a:t> </a:t>
            </a:r>
            <a:r>
              <a:rPr lang="en-US" dirty="0" err="1"/>
              <a:t>erkek</a:t>
            </a:r>
            <a:r>
              <a:rPr lang="en-US" sz="2800" dirty="0"/>
              <a:t>;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   </a:t>
            </a:r>
            <a:r>
              <a:rPr lang="en-US" sz="2800" dirty="0"/>
              <a:t> Otoimmün </a:t>
            </a:r>
            <a:r>
              <a:rPr lang="en-US" sz="2800" dirty="0" err="1"/>
              <a:t>hemolitik</a:t>
            </a:r>
            <a:r>
              <a:rPr lang="en-US" sz="2800" dirty="0"/>
              <a:t> </a:t>
            </a:r>
            <a:r>
              <a:rPr lang="en-US" sz="2800" dirty="0" err="1"/>
              <a:t>anemi</a:t>
            </a:r>
            <a:r>
              <a:rPr lang="en-US" sz="2800" dirty="0"/>
              <a:t> (</a:t>
            </a:r>
            <a:r>
              <a:rPr lang="en-US" sz="2800" dirty="0" err="1"/>
              <a:t>konvansiyonel</a:t>
            </a:r>
            <a:r>
              <a:rPr lang="en-US" sz="2800" dirty="0"/>
              <a:t> </a:t>
            </a:r>
            <a:r>
              <a:rPr lang="en-US" sz="2800" dirty="0" err="1"/>
              <a:t>tedavilere</a:t>
            </a:r>
            <a:r>
              <a:rPr lang="en-US" sz="2800" dirty="0"/>
              <a:t> </a:t>
            </a:r>
            <a:r>
              <a:rPr lang="en-US" sz="2800" dirty="0" err="1"/>
              <a:t>yanıtsız</a:t>
            </a:r>
            <a:r>
              <a:rPr lang="en-US" sz="2800" dirty="0"/>
              <a:t> ya da </a:t>
            </a:r>
            <a:r>
              <a:rPr lang="en-US" sz="2800" dirty="0" err="1"/>
              <a:t>kısmi</a:t>
            </a:r>
            <a:r>
              <a:rPr lang="en-US" sz="2800" dirty="0"/>
              <a:t> yanıt)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    </a:t>
            </a:r>
            <a:r>
              <a:rPr lang="en-US" dirty="0" err="1">
                <a:sym typeface="Wingdings" pitchFamily="2" charset="2"/>
              </a:rPr>
              <a:t>İmmun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trombositopenik</a:t>
            </a:r>
            <a:r>
              <a:rPr lang="en-US" dirty="0">
                <a:sym typeface="Wingdings" pitchFamily="2" charset="2"/>
              </a:rPr>
              <a:t> purpura</a:t>
            </a:r>
            <a:endParaRPr lang="en-US" sz="2800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    </a:t>
            </a:r>
            <a:r>
              <a:rPr lang="en-US" dirty="0"/>
              <a:t>Evans Sendromu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PİY’ler</a:t>
            </a:r>
            <a:r>
              <a:rPr lang="en-US" dirty="0"/>
              <a:t> </a:t>
            </a:r>
            <a:r>
              <a:rPr lang="en-US" dirty="0" err="1"/>
              <a:t>konusunda</a:t>
            </a:r>
            <a:r>
              <a:rPr lang="en-US" dirty="0"/>
              <a:t> </a:t>
            </a:r>
            <a:r>
              <a:rPr lang="en-US" dirty="0" err="1"/>
              <a:t>artan</a:t>
            </a:r>
            <a:r>
              <a:rPr lang="en-US" dirty="0"/>
              <a:t> </a:t>
            </a:r>
            <a:r>
              <a:rPr lang="en-US" dirty="0" err="1"/>
              <a:t>farkındalık</a:t>
            </a:r>
            <a:r>
              <a:rPr lang="en-US" dirty="0"/>
              <a:t>, hastanın </a:t>
            </a:r>
            <a:r>
              <a:rPr lang="en-US" dirty="0" err="1"/>
              <a:t>sadece</a:t>
            </a:r>
            <a:r>
              <a:rPr lang="en-US" dirty="0"/>
              <a:t> </a:t>
            </a:r>
            <a:r>
              <a:rPr lang="en-US" dirty="0" err="1"/>
              <a:t>rituksimab</a:t>
            </a:r>
            <a:r>
              <a:rPr lang="en-US" dirty="0"/>
              <a:t> kaynaklı hipogamaglobulinemi </a:t>
            </a:r>
            <a:r>
              <a:rPr lang="en-US" dirty="0" err="1"/>
              <a:t>değil</a:t>
            </a:r>
            <a:r>
              <a:rPr lang="en-US" dirty="0"/>
              <a:t>, </a:t>
            </a:r>
            <a:r>
              <a:rPr lang="en-US" dirty="0" err="1"/>
              <a:t>altta</a:t>
            </a:r>
            <a:r>
              <a:rPr lang="en-US" dirty="0"/>
              <a:t> yatan bir </a:t>
            </a:r>
            <a:r>
              <a:rPr lang="en-US" dirty="0" err="1"/>
              <a:t>PİY'ye</a:t>
            </a:r>
            <a:r>
              <a:rPr lang="en-US" dirty="0"/>
              <a:t> </a:t>
            </a:r>
            <a:r>
              <a:rPr lang="en-US" dirty="0" err="1"/>
              <a:t>sahip</a:t>
            </a:r>
            <a:r>
              <a:rPr lang="en-US" dirty="0"/>
              <a:t> </a:t>
            </a:r>
            <a:r>
              <a:rPr lang="en-US" dirty="0" err="1"/>
              <a:t>olabileceği</a:t>
            </a:r>
            <a:r>
              <a:rPr lang="en-US" dirty="0"/>
              <a:t> düşüncesi </a:t>
            </a:r>
            <a:r>
              <a:rPr lang="en-US" dirty="0" err="1"/>
              <a:t>oluşturması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ALPS tanısı </a:t>
            </a:r>
            <a:r>
              <a:rPr lang="en-US" dirty="0" err="1">
                <a:sym typeface="Wingdings" pitchFamily="2" charset="2"/>
              </a:rPr>
              <a:t>almısını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sağlamakta</a:t>
            </a:r>
            <a:r>
              <a:rPr lang="en-US" dirty="0">
                <a:sym typeface="Wingdings" pitchFamily="2" charset="2"/>
              </a:rPr>
              <a:t>.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C1B6C3-3A0F-9796-BADC-CAC2A934CE1B}"/>
              </a:ext>
            </a:extLst>
          </p:cNvPr>
          <p:cNvSpPr txBox="1"/>
          <p:nvPr/>
        </p:nvSpPr>
        <p:spPr>
          <a:xfrm>
            <a:off x="6574972" y="6492875"/>
            <a:ext cx="576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</a:rPr>
              <a:t>Ballow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M, Sánchez-Ramón S, Walter JE. Secondary Immune Deficiency and Primary Immune Deficiency Crossovers: Hematological Malignancies and Autoimmune Diseases.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Front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2022;13:928062. 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1822408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CFBF654-DE82-0803-9A2F-32039B5E748E}"/>
              </a:ext>
            </a:extLst>
          </p:cNvPr>
          <p:cNvSpPr txBox="1"/>
          <p:nvPr/>
        </p:nvSpPr>
        <p:spPr>
          <a:xfrm>
            <a:off x="5994400" y="6457890"/>
            <a:ext cx="619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000" dirty="0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 M.C et al. Human inborn errors of immunity: 2024 update on the classification from the International Union of Immunological Societies Expert Committee. J Hum </a:t>
            </a:r>
            <a:r>
              <a:rPr lang="en-US" sz="1000" dirty="0" err="1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Immun</a:t>
            </a:r>
            <a:r>
              <a:rPr lang="en-US" sz="1000" dirty="0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(2025) 1 (1): e20250003.</a:t>
            </a:r>
          </a:p>
        </p:txBody>
      </p:sp>
      <p:graphicFrame>
        <p:nvGraphicFramePr>
          <p:cNvPr id="5" name="Content Placeholder 12">
            <a:extLst>
              <a:ext uri="{FF2B5EF4-FFF2-40B4-BE49-F238E27FC236}">
                <a16:creationId xmlns:a16="http://schemas.microsoft.com/office/drawing/2014/main" id="{96F40D91-91E8-93EB-C50B-AD72627C1A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656684"/>
              </p:ext>
            </p:extLst>
          </p:nvPr>
        </p:nvGraphicFramePr>
        <p:xfrm>
          <a:off x="2136382" y="1072748"/>
          <a:ext cx="7797800" cy="4296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7800">
                  <a:extLst>
                    <a:ext uri="{9D8B030D-6E8A-4147-A177-3AD203B41FA5}">
                      <a16:colId xmlns:a16="http://schemas.microsoft.com/office/drawing/2014/main" val="4028319552"/>
                    </a:ext>
                  </a:extLst>
                </a:gridCol>
              </a:tblGrid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İmmündisregülasyon hastalıkları 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3279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Ailevi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hemofagositik lenfohistiyositoz (FHL)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sendromları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93908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Hipopigmentasyonlu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FHL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sendromları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23223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 Regülatuar T (Treg)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hücre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kusurları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02610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 </a:t>
                      </a:r>
                      <a:r>
                        <a:rPr lang="en-US" dirty="0" err="1"/>
                        <a:t>Lenfoproliferasyonlu</a:t>
                      </a:r>
                      <a:r>
                        <a:rPr lang="en-US" dirty="0"/>
                        <a:t> veya </a:t>
                      </a:r>
                      <a:r>
                        <a:rPr lang="en-US" dirty="0" err="1"/>
                        <a:t>lenfoproliferasyonsuz</a:t>
                      </a:r>
                      <a:r>
                        <a:rPr lang="en-US" dirty="0"/>
                        <a:t> otoimmünite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978129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5- </a:t>
                      </a:r>
                      <a:r>
                        <a:rPr lang="en-US" dirty="0" err="1"/>
                        <a:t>Kolitli</a:t>
                      </a:r>
                      <a:r>
                        <a:rPr lang="en-US" dirty="0"/>
                        <a:t> immündisregülasyon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98904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6- Otoimmün lenfoproliferatif </a:t>
                      </a:r>
                      <a:r>
                        <a:rPr lang="en-US" dirty="0" err="1"/>
                        <a:t>sendrom</a:t>
                      </a:r>
                      <a:r>
                        <a:rPr lang="en-US" dirty="0"/>
                        <a:t> (ALPS)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7910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7- EBV ve lenfoproliferatif </a:t>
                      </a:r>
                      <a:r>
                        <a:rPr lang="en-US" dirty="0" err="1"/>
                        <a:t>durumlara</a:t>
                      </a:r>
                      <a:r>
                        <a:rPr lang="en-US" dirty="0"/>
                        <a:t> duyarlılık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41056"/>
                  </a:ext>
                </a:extLst>
              </a:tr>
            </a:tbl>
          </a:graphicData>
        </a:graphic>
      </p:graphicFrame>
      <p:sp>
        <p:nvSpPr>
          <p:cNvPr id="6" name="5-Point Star 5">
            <a:extLst>
              <a:ext uri="{FF2B5EF4-FFF2-40B4-BE49-F238E27FC236}">
                <a16:creationId xmlns:a16="http://schemas.microsoft.com/office/drawing/2014/main" id="{A6EB4063-AD2B-BF85-56E3-BAD490D27534}"/>
              </a:ext>
            </a:extLst>
          </p:cNvPr>
          <p:cNvSpPr/>
          <p:nvPr/>
        </p:nvSpPr>
        <p:spPr>
          <a:xfrm rot="279177">
            <a:off x="6426902" y="4074794"/>
            <a:ext cx="582300" cy="41046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07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B9F8-40B7-F161-7BF4-36EB29B0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Primer</a:t>
            </a:r>
            <a:r>
              <a:rPr lang="en-US" dirty="0" err="1"/>
              <a:t>i</a:t>
            </a:r>
            <a:r>
              <a:rPr lang="en-TR" dirty="0"/>
              <a:t> sekonderden neler ayırt ettirir?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CA1EF-FEA6-A039-7701-E5E4F900D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Çok</a:t>
            </a:r>
            <a:r>
              <a:rPr lang="en-US" dirty="0"/>
              <a:t> </a:t>
            </a:r>
            <a:r>
              <a:rPr lang="en-US" dirty="0" err="1"/>
              <a:t>erken</a:t>
            </a:r>
            <a:r>
              <a:rPr lang="en-US" dirty="0"/>
              <a:t> başlangıç, tekrarlayan ve tedaviye </a:t>
            </a:r>
            <a:r>
              <a:rPr lang="en-US" dirty="0" err="1"/>
              <a:t>dirençli</a:t>
            </a:r>
            <a:r>
              <a:rPr lang="en-US" dirty="0"/>
              <a:t> </a:t>
            </a:r>
            <a:r>
              <a:rPr lang="en-US" dirty="0" err="1"/>
              <a:t>seyir</a:t>
            </a:r>
            <a:r>
              <a:rPr lang="en-US" dirty="0"/>
              <a:t> (</a:t>
            </a:r>
            <a:r>
              <a:rPr lang="en-US" dirty="0" err="1"/>
              <a:t>rituksimab</a:t>
            </a:r>
            <a:r>
              <a:rPr lang="en-US" dirty="0"/>
              <a:t> tedavisi)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Çoklu</a:t>
            </a:r>
            <a:r>
              <a:rPr lang="en-US" dirty="0"/>
              <a:t> otoimmün klinik </a:t>
            </a:r>
            <a:r>
              <a:rPr lang="en-US" dirty="0" err="1"/>
              <a:t>geçmiş</a:t>
            </a:r>
            <a:r>
              <a:rPr lang="en-US" dirty="0"/>
              <a:t>, </a:t>
            </a:r>
            <a:r>
              <a:rPr lang="en-US" dirty="0" err="1"/>
              <a:t>yaşla</a:t>
            </a:r>
            <a:r>
              <a:rPr lang="en-US" dirty="0"/>
              <a:t> </a:t>
            </a:r>
            <a:r>
              <a:rPr lang="en-US" dirty="0" err="1"/>
              <a:t>ilerleme</a:t>
            </a:r>
            <a:r>
              <a:rPr lang="en-US" dirty="0"/>
              <a:t> 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en-US" dirty="0"/>
              <a:t> Anormal </a:t>
            </a:r>
            <a:r>
              <a:rPr lang="en-US" dirty="0" err="1"/>
              <a:t>immünolojik</a:t>
            </a:r>
            <a:r>
              <a:rPr lang="en-US" dirty="0"/>
              <a:t> </a:t>
            </a:r>
            <a:r>
              <a:rPr lang="en-US" dirty="0" err="1"/>
              <a:t>laboratuvar</a:t>
            </a:r>
            <a:r>
              <a:rPr lang="en-US" dirty="0"/>
              <a:t> sonuçları</a:t>
            </a:r>
          </a:p>
          <a:p>
            <a:pPr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en-US" dirty="0">
                <a:sym typeface="Wingdings" pitchFamily="2" charset="2"/>
              </a:rPr>
              <a:t> </a:t>
            </a:r>
            <a:r>
              <a:rPr lang="en-US" dirty="0"/>
              <a:t>Hem enfeksiyöz hem de enfeksiyöz olmayan </a:t>
            </a:r>
            <a:r>
              <a:rPr lang="en-US" dirty="0" err="1"/>
              <a:t>komplikasyonlar</a:t>
            </a:r>
            <a:endParaRPr lang="en-US" dirty="0"/>
          </a:p>
          <a:p>
            <a:pPr algn="just">
              <a:lnSpc>
                <a:spcPct val="170000"/>
              </a:lnSpc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Ailede</a:t>
            </a:r>
            <a:r>
              <a:rPr lang="en-US" dirty="0"/>
              <a:t> immün yetmezlik (</a:t>
            </a:r>
            <a:r>
              <a:rPr lang="en-US" dirty="0" err="1"/>
              <a:t>enfeksiyonlar</a:t>
            </a:r>
            <a:r>
              <a:rPr lang="en-US" dirty="0"/>
              <a:t>) veya immün disregülasyon (otoimmünite, otoinflamasyon, vb.) öyküsü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CF63A2-89DE-0F85-135E-D4ABB8DCEAE1}"/>
              </a:ext>
            </a:extLst>
          </p:cNvPr>
          <p:cNvSpPr txBox="1"/>
          <p:nvPr/>
        </p:nvSpPr>
        <p:spPr>
          <a:xfrm>
            <a:off x="3084577" y="6176963"/>
            <a:ext cx="91074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</a:rPr>
              <a:t>Ballow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M, Sánchez-Ramón S, Walter JE. Secondary Immune Deficiency and Primary Immune Deficiency Crossovers: Hematological Malignancies and Autoimmune Diseases.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Front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2022;13:928062.</a:t>
            </a:r>
          </a:p>
          <a:p>
            <a:r>
              <a:rPr lang="en-US" sz="1000" b="0" i="0" dirty="0">
                <a:solidFill>
                  <a:srgbClr val="1B1B1B"/>
                </a:solidFill>
                <a:effectLst/>
              </a:rPr>
              <a:t>Seidel MG. Treatment of immune-mediated </a:t>
            </a:r>
            <a:r>
              <a:rPr lang="en-US" sz="1000" b="0" i="0" dirty="0" err="1">
                <a:solidFill>
                  <a:srgbClr val="1B1B1B"/>
                </a:solidFill>
                <a:effectLst/>
              </a:rPr>
              <a:t>cytopenias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in patients with primary immunodeficiencies and immune regulatory disorders (PIRDs).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Hematology Am Soc </a:t>
            </a:r>
            <a:r>
              <a:rPr lang="en-US" sz="1000" b="0" i="1" dirty="0" err="1">
                <a:solidFill>
                  <a:srgbClr val="1B1B1B"/>
                </a:solidFill>
                <a:effectLst/>
              </a:rPr>
              <a:t>Hematol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 Educ Program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2020;2020(1):673-679.</a:t>
            </a:r>
            <a:endParaRPr lang="en-TR" sz="1000" dirty="0"/>
          </a:p>
          <a:p>
            <a:r>
              <a:rPr lang="en-US" sz="1000" b="0" i="0" dirty="0">
                <a:solidFill>
                  <a:srgbClr val="1B1B1B"/>
                </a:solidFill>
                <a:effectLst/>
              </a:rPr>
              <a:t> 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19205103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C7C8D-A9CD-641D-B373-5C937B7CC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!!!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9857C-01E6-A6F4-204C-8B625BD07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 İmmün </a:t>
            </a:r>
            <a:r>
              <a:rPr lang="en-US" dirty="0" err="1"/>
              <a:t>sitopeniler</a:t>
            </a:r>
            <a:r>
              <a:rPr lang="en-US" dirty="0"/>
              <a:t>, </a:t>
            </a:r>
            <a:r>
              <a:rPr lang="en-US" dirty="0" err="1"/>
              <a:t>altta</a:t>
            </a:r>
            <a:r>
              <a:rPr lang="en-US" dirty="0"/>
              <a:t> yatan bir </a:t>
            </a:r>
            <a:r>
              <a:rPr lang="en-US" dirty="0" err="1"/>
              <a:t>IEI'si</a:t>
            </a:r>
            <a:r>
              <a:rPr lang="en-US" dirty="0"/>
              <a:t> olan hastalarda ortaya </a:t>
            </a:r>
            <a:r>
              <a:rPr lang="en-US" dirty="0" err="1"/>
              <a:t>çıkarsa</a:t>
            </a:r>
            <a:r>
              <a:rPr lang="en-US" dirty="0"/>
              <a:t> </a:t>
            </a:r>
            <a:r>
              <a:rPr lang="en-US" dirty="0" err="1"/>
              <a:t>genel</a:t>
            </a:r>
            <a:r>
              <a:rPr lang="en-US" dirty="0"/>
              <a:t> </a:t>
            </a:r>
            <a:r>
              <a:rPr lang="en-US" dirty="0" err="1"/>
              <a:t>popülasyonda</a:t>
            </a:r>
            <a:r>
              <a:rPr lang="en-US" dirty="0"/>
              <a:t> </a:t>
            </a:r>
            <a:r>
              <a:rPr lang="en-US" dirty="0" err="1"/>
              <a:t>görülenden</a:t>
            </a:r>
            <a:r>
              <a:rPr lang="en-US" dirty="0"/>
              <a:t> daha </a:t>
            </a:r>
            <a:r>
              <a:rPr lang="en-US" dirty="0" err="1"/>
              <a:t>karmaşık</a:t>
            </a:r>
            <a:r>
              <a:rPr lang="en-US" dirty="0"/>
              <a:t> bir </a:t>
            </a:r>
            <a:r>
              <a:rPr lang="en-US" dirty="0" err="1"/>
              <a:t>seyir</a:t>
            </a:r>
            <a:r>
              <a:rPr lang="en-US" dirty="0"/>
              <a:t> </a:t>
            </a:r>
            <a:r>
              <a:rPr lang="en-US" dirty="0" err="1"/>
              <a:t>izleyebilir</a:t>
            </a:r>
            <a:r>
              <a:rPr lang="en-US" dirty="0"/>
              <a:t>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en-US" dirty="0"/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/>
              <a:t> İmmün disregülasyonun diğer </a:t>
            </a:r>
            <a:r>
              <a:rPr lang="en-US" dirty="0" err="1"/>
              <a:t>özellikleri</a:t>
            </a:r>
            <a:r>
              <a:rPr lang="en-US" dirty="0"/>
              <a:t> </a:t>
            </a:r>
            <a:r>
              <a:rPr lang="en-US" dirty="0" err="1"/>
              <a:t>gibi</a:t>
            </a:r>
            <a:r>
              <a:rPr lang="en-US" dirty="0"/>
              <a:t>, immün </a:t>
            </a:r>
            <a:r>
              <a:rPr lang="en-US" dirty="0" err="1"/>
              <a:t>sitopeninin</a:t>
            </a:r>
            <a:r>
              <a:rPr lang="en-US" dirty="0"/>
              <a:t> ortaya </a:t>
            </a:r>
            <a:r>
              <a:rPr lang="en-US" dirty="0" err="1"/>
              <a:t>çıkması</a:t>
            </a:r>
            <a:r>
              <a:rPr lang="en-US" dirty="0"/>
              <a:t> </a:t>
            </a:r>
            <a:r>
              <a:rPr lang="en-US" dirty="0" err="1"/>
              <a:t>enfeksiyonların</a:t>
            </a:r>
            <a:r>
              <a:rPr lang="en-US" dirty="0"/>
              <a:t> </a:t>
            </a:r>
            <a:r>
              <a:rPr lang="en-US" dirty="0" err="1"/>
              <a:t>artan</a:t>
            </a:r>
            <a:r>
              <a:rPr lang="en-US" dirty="0"/>
              <a:t> </a:t>
            </a:r>
            <a:r>
              <a:rPr lang="en-US" dirty="0" err="1"/>
              <a:t>sıklığından</a:t>
            </a:r>
            <a:r>
              <a:rPr lang="en-US" dirty="0"/>
              <a:t> veya </a:t>
            </a:r>
            <a:r>
              <a:rPr lang="en-US" dirty="0" err="1"/>
              <a:t>şiddetinden</a:t>
            </a:r>
            <a:r>
              <a:rPr lang="en-US" dirty="0"/>
              <a:t> önce </a:t>
            </a:r>
            <a:r>
              <a:rPr lang="en-US" dirty="0" err="1"/>
              <a:t>gelebilir</a:t>
            </a:r>
            <a:r>
              <a:rPr lang="en-US" dirty="0"/>
              <a:t>. IEI'nin </a:t>
            </a:r>
            <a:r>
              <a:rPr lang="en-US" dirty="0" err="1"/>
              <a:t>erken</a:t>
            </a:r>
            <a:r>
              <a:rPr lang="en-US" dirty="0"/>
              <a:t> </a:t>
            </a:r>
            <a:r>
              <a:rPr lang="en-US" dirty="0" err="1"/>
              <a:t>teşhisini</a:t>
            </a:r>
            <a:r>
              <a:rPr lang="en-US" dirty="0"/>
              <a:t> </a:t>
            </a:r>
            <a:r>
              <a:rPr lang="en-US" dirty="0" err="1"/>
              <a:t>engelleyebilir</a:t>
            </a:r>
            <a:r>
              <a:rPr lang="en-US" dirty="0"/>
              <a:t>.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143230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DF6685A-0158-BCBD-8800-EF986A11B6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772" t="15571" r="9863" b="23283"/>
          <a:stretch/>
        </p:blipFill>
        <p:spPr>
          <a:xfrm>
            <a:off x="1047136" y="301818"/>
            <a:ext cx="10309122" cy="59365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FA1748-B37A-16F2-0C3B-8077B76171DC}"/>
              </a:ext>
            </a:extLst>
          </p:cNvPr>
          <p:cNvSpPr txBox="1"/>
          <p:nvPr/>
        </p:nvSpPr>
        <p:spPr>
          <a:xfrm>
            <a:off x="6454878" y="6457890"/>
            <a:ext cx="5737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dirty="0">
                <a:solidFill>
                  <a:srgbClr val="1B1B1B"/>
                </a:solidFill>
                <a:effectLst/>
              </a:rPr>
              <a:t>Seidel MG. Treatment of immune-mediated </a:t>
            </a:r>
            <a:r>
              <a:rPr lang="en-US" sz="1000" b="0" i="0" dirty="0" err="1">
                <a:solidFill>
                  <a:srgbClr val="1B1B1B"/>
                </a:solidFill>
                <a:effectLst/>
              </a:rPr>
              <a:t>cytopenias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in patients with primary immunodeficiencies and immune regulatory disorders (PIRDs).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Hematology Am Soc </a:t>
            </a:r>
            <a:r>
              <a:rPr lang="en-US" sz="1000" b="0" i="1" dirty="0" err="1">
                <a:solidFill>
                  <a:srgbClr val="1B1B1B"/>
                </a:solidFill>
                <a:effectLst/>
              </a:rPr>
              <a:t>Hematol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 Educ Program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2020;2020(1):673-679.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3331658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2B9F8-40B7-F161-7BF4-36EB29B09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Tanısal ne yapabiliriz?</a:t>
            </a:r>
            <a:endParaRPr lang="en-T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8CA1EF-FEA6-A039-7701-E5E4F900D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dirty="0"/>
              <a:t> İmmünoglobulinler </a:t>
            </a:r>
            <a:r>
              <a:rPr lang="en-US" dirty="0" err="1"/>
              <a:t>değerlendirilmeli</a:t>
            </a:r>
            <a:r>
              <a:rPr lang="en-US" dirty="0"/>
              <a:t>.</a:t>
            </a:r>
          </a:p>
          <a:p>
            <a:pPr marL="0" indent="0" algn="just">
              <a:buNone/>
            </a:pPr>
            <a:r>
              <a:rPr lang="en-US" dirty="0"/>
              <a:t>       (Ancak normal bir </a:t>
            </a:r>
            <a:r>
              <a:rPr lang="en-US" dirty="0" err="1"/>
              <a:t>IgG'nin</a:t>
            </a:r>
            <a:r>
              <a:rPr lang="en-US" dirty="0"/>
              <a:t> PİY </a:t>
            </a:r>
            <a:r>
              <a:rPr lang="en-US" dirty="0" err="1"/>
              <a:t>dışlamayacağı</a:t>
            </a:r>
            <a:r>
              <a:rPr lang="en-US" dirty="0"/>
              <a:t> </a:t>
            </a:r>
            <a:r>
              <a:rPr lang="en-US" dirty="0" err="1"/>
              <a:t>akılda</a:t>
            </a:r>
            <a:r>
              <a:rPr lang="en-US" dirty="0"/>
              <a:t> olmalı. Düşük IgG, YDİY/</a:t>
            </a:r>
            <a:r>
              <a:rPr lang="en-US" dirty="0" err="1"/>
              <a:t>KİY'de</a:t>
            </a:r>
            <a:r>
              <a:rPr lang="en-US" dirty="0"/>
              <a:t> </a:t>
            </a:r>
            <a:r>
              <a:rPr lang="en-US" dirty="0" err="1"/>
              <a:t>yaygınken</a:t>
            </a:r>
            <a:r>
              <a:rPr lang="en-US" dirty="0"/>
              <a:t>; normal IgG, ALPS ve IPEX </a:t>
            </a:r>
            <a:r>
              <a:rPr lang="en-US" dirty="0" err="1"/>
              <a:t>benzeri</a:t>
            </a:r>
            <a:r>
              <a:rPr lang="en-US" dirty="0"/>
              <a:t> </a:t>
            </a:r>
            <a:r>
              <a:rPr lang="en-US" dirty="0" err="1"/>
              <a:t>PIRD'lerde</a:t>
            </a:r>
            <a:r>
              <a:rPr lang="en-US" dirty="0"/>
              <a:t> </a:t>
            </a:r>
            <a:r>
              <a:rPr lang="en-US" dirty="0" err="1"/>
              <a:t>görülebilir</a:t>
            </a:r>
            <a:r>
              <a:rPr lang="en-US" dirty="0"/>
              <a:t>.)</a:t>
            </a:r>
          </a:p>
          <a:p>
            <a:pPr marL="514350" indent="-514350" algn="just">
              <a:buFont typeface="+mj-lt"/>
              <a:buAutoNum type="arabicPeriod"/>
            </a:pPr>
            <a:endParaRPr lang="en-US" dirty="0"/>
          </a:p>
          <a:p>
            <a:pPr algn="just">
              <a:buFont typeface="Wingdings" pitchFamily="2" charset="2"/>
              <a:buChar char="ü"/>
            </a:pPr>
            <a:r>
              <a:rPr lang="en-US" dirty="0"/>
              <a:t> Genetik </a:t>
            </a:r>
            <a:r>
              <a:rPr lang="en-US" dirty="0" err="1"/>
              <a:t>tarama</a:t>
            </a:r>
            <a:r>
              <a:rPr lang="en-US" dirty="0"/>
              <a:t> önemli!!! </a:t>
            </a:r>
          </a:p>
          <a:p>
            <a:pPr marL="514350" indent="-514350" algn="just">
              <a:buFont typeface="+mj-lt"/>
              <a:buAutoNum type="arabicPeriod"/>
            </a:pPr>
            <a:endParaRPr lang="en-US" dirty="0"/>
          </a:p>
          <a:p>
            <a:pPr algn="just">
              <a:buFont typeface="Wingdings" pitchFamily="2" charset="2"/>
              <a:buChar char="ü"/>
            </a:pPr>
            <a:r>
              <a:rPr lang="en-US" dirty="0"/>
              <a:t> Tanı ve tedavi yanıt için </a:t>
            </a:r>
            <a:r>
              <a:rPr lang="en-US" dirty="0" err="1"/>
              <a:t>biyobelirteçlerin</a:t>
            </a:r>
            <a:r>
              <a:rPr lang="en-US" dirty="0"/>
              <a:t> </a:t>
            </a:r>
            <a:r>
              <a:rPr lang="en-US" dirty="0" err="1"/>
              <a:t>araştırılması</a:t>
            </a:r>
            <a:r>
              <a:rPr lang="en-US" dirty="0"/>
              <a:t>, </a:t>
            </a:r>
            <a:r>
              <a:rPr lang="en-US" dirty="0" err="1"/>
              <a:t>altta</a:t>
            </a:r>
            <a:r>
              <a:rPr lang="en-US" dirty="0"/>
              <a:t> yatan bir </a:t>
            </a:r>
            <a:r>
              <a:rPr lang="en-US" dirty="0" err="1"/>
              <a:t>PIRD'yi</a:t>
            </a:r>
            <a:r>
              <a:rPr lang="en-US" dirty="0"/>
              <a:t> </a:t>
            </a:r>
            <a:r>
              <a:rPr lang="en-US" dirty="0" err="1"/>
              <a:t>gösterebilir</a:t>
            </a:r>
            <a:r>
              <a:rPr lang="en-US" dirty="0"/>
              <a:t>. </a:t>
            </a:r>
            <a:endParaRPr lang="en-T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3CE57B-7488-4F89-C319-24AF5FF1CAC2}"/>
              </a:ext>
            </a:extLst>
          </p:cNvPr>
          <p:cNvSpPr txBox="1"/>
          <p:nvPr/>
        </p:nvSpPr>
        <p:spPr>
          <a:xfrm>
            <a:off x="6574972" y="6492875"/>
            <a:ext cx="576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</a:rPr>
              <a:t>Ballow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M, Sánchez-Ramón S, Walter JE. Secondary Immune Deficiency and Primary Immune Deficiency Crossovers: Hematological Malignancies and Autoimmune Diseases.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Front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2022;13:928062. 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2583848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00D40-2F47-4A36-CC76-C45D84365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Sonuç olarak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6D119-D60A-1F21-11DB-5787F7278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dirty="0" err="1"/>
              <a:t>Hematolojik</a:t>
            </a:r>
            <a:r>
              <a:rPr lang="en-US" dirty="0"/>
              <a:t> </a:t>
            </a:r>
            <a:r>
              <a:rPr lang="en-US" dirty="0" err="1"/>
              <a:t>maligniteler</a:t>
            </a:r>
            <a:r>
              <a:rPr lang="en-US" dirty="0"/>
              <a:t> veya otoimmün </a:t>
            </a:r>
            <a:r>
              <a:rPr lang="en-US" dirty="0" err="1"/>
              <a:t>bozukluklarda</a:t>
            </a:r>
            <a:r>
              <a:rPr lang="en-US" dirty="0"/>
              <a:t> primer ve sekonder </a:t>
            </a:r>
            <a:r>
              <a:rPr lang="en-US" dirty="0" err="1"/>
              <a:t>çapraz</a:t>
            </a:r>
            <a:r>
              <a:rPr lang="en-US" dirty="0"/>
              <a:t> </a:t>
            </a:r>
            <a:r>
              <a:rPr lang="en-US" dirty="0" err="1"/>
              <a:t>geçişlerinin</a:t>
            </a:r>
            <a:r>
              <a:rPr lang="en-US" dirty="0"/>
              <a:t> </a:t>
            </a:r>
            <a:r>
              <a:rPr lang="en-US" dirty="0" err="1"/>
              <a:t>olabileceğinin</a:t>
            </a:r>
            <a:r>
              <a:rPr lang="en-US" dirty="0"/>
              <a:t> </a:t>
            </a:r>
            <a:r>
              <a:rPr lang="en-US" dirty="0" err="1"/>
              <a:t>farkında</a:t>
            </a:r>
            <a:r>
              <a:rPr lang="en-US" dirty="0"/>
              <a:t> </a:t>
            </a:r>
            <a:r>
              <a:rPr lang="en-US" dirty="0" err="1"/>
              <a:t>olunmalı</a:t>
            </a:r>
            <a:r>
              <a:rPr lang="en-US" dirty="0"/>
              <a:t>. 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endParaRPr lang="en-US" dirty="0"/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en-US" dirty="0"/>
              <a:t> Tekrarlayan enfeksiyon </a:t>
            </a:r>
            <a:r>
              <a:rPr lang="en-US" dirty="0" err="1"/>
              <a:t>geçmişi</a:t>
            </a:r>
            <a:r>
              <a:rPr lang="en-US" dirty="0"/>
              <a:t>, immündisregülasyon, </a:t>
            </a:r>
            <a:r>
              <a:rPr lang="en-US" dirty="0" err="1"/>
              <a:t>sendromik</a:t>
            </a:r>
            <a:r>
              <a:rPr lang="en-US" dirty="0"/>
              <a:t> özellikler, </a:t>
            </a:r>
            <a:r>
              <a:rPr lang="en-US" dirty="0" err="1"/>
              <a:t>konvansiyonel</a:t>
            </a:r>
            <a:r>
              <a:rPr lang="en-US" dirty="0"/>
              <a:t> tedaviye </a:t>
            </a:r>
            <a:r>
              <a:rPr lang="en-US" dirty="0" err="1"/>
              <a:t>yanıtsızlık</a:t>
            </a:r>
            <a:r>
              <a:rPr lang="en-US" dirty="0"/>
              <a:t>, malignite ve </a:t>
            </a:r>
            <a:r>
              <a:rPr lang="en-US" dirty="0" err="1"/>
              <a:t>aile</a:t>
            </a:r>
            <a:r>
              <a:rPr lang="en-US" dirty="0"/>
              <a:t> öyküsü PİY’İ </a:t>
            </a:r>
            <a:r>
              <a:rPr lang="en-US" dirty="0" err="1"/>
              <a:t>işaret</a:t>
            </a:r>
            <a:r>
              <a:rPr lang="en-US" dirty="0"/>
              <a:t> </a:t>
            </a:r>
            <a:r>
              <a:rPr lang="en-US" dirty="0" err="1"/>
              <a:t>edebilir</a:t>
            </a:r>
            <a:r>
              <a:rPr lang="en-US" dirty="0"/>
              <a:t>.</a:t>
            </a:r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endParaRPr lang="en-US" dirty="0"/>
          </a:p>
          <a:p>
            <a:pPr algn="just">
              <a:lnSpc>
                <a:spcPct val="100000"/>
              </a:lnSpc>
              <a:buFont typeface="Wingdings" pitchFamily="2" charset="2"/>
              <a:buChar char="ü"/>
            </a:pPr>
            <a:r>
              <a:rPr lang="en-US" dirty="0" err="1"/>
              <a:t>PİY’i</a:t>
            </a:r>
            <a:r>
              <a:rPr lang="en-US" dirty="0"/>
              <a:t> </a:t>
            </a:r>
            <a:r>
              <a:rPr lang="en-US" dirty="0" err="1"/>
              <a:t>erken</a:t>
            </a:r>
            <a:r>
              <a:rPr lang="en-US" dirty="0"/>
              <a:t> </a:t>
            </a:r>
            <a:r>
              <a:rPr lang="en-US" dirty="0" err="1"/>
              <a:t>tanımak</a:t>
            </a:r>
            <a:r>
              <a:rPr lang="en-US" dirty="0"/>
              <a:t> önemli </a:t>
            </a:r>
            <a:r>
              <a:rPr lang="en-US" dirty="0">
                <a:sym typeface="Wingdings" pitchFamily="2" charset="2"/>
              </a:rPr>
              <a:t>--&gt;</a:t>
            </a:r>
            <a:r>
              <a:rPr lang="en-US" dirty="0"/>
              <a:t> uç organ hasarının </a:t>
            </a:r>
            <a:r>
              <a:rPr lang="en-US" dirty="0" err="1"/>
              <a:t>önlenebileceği</a:t>
            </a:r>
            <a:r>
              <a:rPr lang="en-US" dirty="0"/>
              <a:t> </a:t>
            </a:r>
            <a:r>
              <a:rPr lang="en-US" dirty="0" err="1"/>
              <a:t>aşamada</a:t>
            </a:r>
            <a:r>
              <a:rPr lang="en-US" dirty="0"/>
              <a:t> en </a:t>
            </a:r>
            <a:r>
              <a:rPr lang="en-US" dirty="0" err="1"/>
              <a:t>uygun</a:t>
            </a:r>
            <a:r>
              <a:rPr lang="en-US" dirty="0"/>
              <a:t> tedavi </a:t>
            </a:r>
            <a:r>
              <a:rPr lang="en-US" dirty="0" err="1"/>
              <a:t>sağlanacak</a:t>
            </a:r>
            <a:r>
              <a:rPr lang="en-US" dirty="0"/>
              <a:t>.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endParaRPr lang="en-US" dirty="0"/>
          </a:p>
          <a:p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163439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>
            <a:extLst>
              <a:ext uri="{FF2B5EF4-FFF2-40B4-BE49-F238E27FC236}">
                <a16:creationId xmlns:a16="http://schemas.microsoft.com/office/drawing/2014/main" id="{81BDA84F-47AA-4D3E-B89B-FCB60312C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768" y="1548797"/>
            <a:ext cx="10055172" cy="3404394"/>
          </a:xfrm>
        </p:spPr>
      </p:pic>
    </p:spTree>
    <p:extLst>
      <p:ext uri="{BB962C8B-B14F-4D97-AF65-F5344CB8AC3E}">
        <p14:creationId xmlns:p14="http://schemas.microsoft.com/office/powerpoint/2010/main" val="219718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BDBED-BAE7-4D6F-5742-20857A235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dirty="0"/>
              <a:t>Which came first?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D Model 11" descr="Chicken">
                <a:extLst>
                  <a:ext uri="{FF2B5EF4-FFF2-40B4-BE49-F238E27FC236}">
                    <a16:creationId xmlns:a16="http://schemas.microsoft.com/office/drawing/2014/main" id="{6CA210E6-3FD6-D4FA-9C91-28B1168A34F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40749185"/>
                  </p:ext>
                </p:extLst>
              </p:nvPr>
            </p:nvGraphicFramePr>
            <p:xfrm>
              <a:off x="1196218" y="2170558"/>
              <a:ext cx="3326190" cy="370705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26190" cy="3707053"/>
                    </a:xfrm>
                    <a:prstGeom prst="rect">
                      <a:avLst/>
                    </a:prstGeom>
                  </am3d:spPr>
                  <am3d:camera>
                    <am3d:pos x="0" y="0" z="6946946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5650053" d="1000000"/>
                    <am3d:preTrans dx="145539" dy="-17584525" dz="-25035"/>
                    <am3d:scale>
                      <am3d:sx n="1000000" d="1000000"/>
                      <am3d:sy n="1000000" d="1000000"/>
                      <am3d:sz n="1000000" d="1000000"/>
                    </am3d:scale>
                    <am3d:rot ax="-722899" ay="3618020" az="-630201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8127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D Model 11" descr="Chicken">
                <a:extLst>
                  <a:ext uri="{FF2B5EF4-FFF2-40B4-BE49-F238E27FC236}">
                    <a16:creationId xmlns:a16="http://schemas.microsoft.com/office/drawing/2014/main" id="{6CA210E6-3FD6-D4FA-9C91-28B1168A34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96218" y="2170558"/>
                <a:ext cx="3326190" cy="3707053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Curved Down Arrow 19">
            <a:extLst>
              <a:ext uri="{FF2B5EF4-FFF2-40B4-BE49-F238E27FC236}">
                <a16:creationId xmlns:a16="http://schemas.microsoft.com/office/drawing/2014/main" id="{509097DE-D931-F041-CF9D-25E50E84AC35}"/>
              </a:ext>
            </a:extLst>
          </p:cNvPr>
          <p:cNvSpPr/>
          <p:nvPr/>
        </p:nvSpPr>
        <p:spPr>
          <a:xfrm>
            <a:off x="4934858" y="2228591"/>
            <a:ext cx="2540000" cy="124820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chemeClr val="tx1"/>
              </a:solidFill>
            </a:endParaRPr>
          </a:p>
        </p:txBody>
      </p:sp>
      <p:sp>
        <p:nvSpPr>
          <p:cNvPr id="22" name="Curved Down Arrow 21">
            <a:extLst>
              <a:ext uri="{FF2B5EF4-FFF2-40B4-BE49-F238E27FC236}">
                <a16:creationId xmlns:a16="http://schemas.microsoft.com/office/drawing/2014/main" id="{D3FB6D4F-8943-02AF-E456-8740144D0A77}"/>
              </a:ext>
            </a:extLst>
          </p:cNvPr>
          <p:cNvSpPr/>
          <p:nvPr/>
        </p:nvSpPr>
        <p:spPr>
          <a:xfrm rot="10800000">
            <a:off x="4826000" y="4629409"/>
            <a:ext cx="2540000" cy="1248202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BAE8FA-F9E7-DB1B-BF29-4A0F02C20B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33" t="14808" r="11672" b="41469"/>
          <a:stretch/>
        </p:blipFill>
        <p:spPr>
          <a:xfrm>
            <a:off x="7925046" y="1980810"/>
            <a:ext cx="2540000" cy="3654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796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CEF546B-4E36-1213-177E-B289BCAD4897}"/>
              </a:ext>
            </a:extLst>
          </p:cNvPr>
          <p:cNvSpPr txBox="1"/>
          <p:nvPr/>
        </p:nvSpPr>
        <p:spPr>
          <a:xfrm>
            <a:off x="2657475" y="6526297"/>
            <a:ext cx="95345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Bousfiha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A, 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Moundir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A, 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Tangye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SG, Picard C, 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Jeddane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L, Al-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Herz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W, Rundles CC, Franco JL, Holland SM, Klein C, 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Morio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T, 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Oksenhendler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E, Puel A, Puck J, 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Seppänen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MRJ, 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Somech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R, 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Su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HC, Sullivan KE, Torgerson TR, </a:t>
            </a:r>
            <a:r>
              <a:rPr lang="en-US" sz="1000" b="0" i="0" u="none" strike="noStrike" dirty="0" err="1">
                <a:solidFill>
                  <a:srgbClr val="212121"/>
                </a:solidFill>
                <a:effectLst/>
                <a:latin typeface="BlinkMacSystemFont"/>
              </a:rPr>
              <a:t>Meyts</a:t>
            </a:r>
            <a:r>
              <a:rPr lang="en-US" sz="1000" b="0" i="0" u="none" strike="noStrike" dirty="0">
                <a:solidFill>
                  <a:srgbClr val="212121"/>
                </a:solidFill>
                <a:effectLst/>
                <a:latin typeface="BlinkMacSystemFont"/>
              </a:rPr>
              <a:t> I. The 2022 Update of IUIS Phenotypical Classification for Human Inborn Errors of Immunity. J Clin Immunol. 2022 Oct;42(7):1508-1520. </a:t>
            </a:r>
            <a:endParaRPr lang="en-TR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372EC1-BFF6-88E5-FB2F-7EE22C085FF5}"/>
              </a:ext>
            </a:extLst>
          </p:cNvPr>
          <p:cNvSpPr txBox="1"/>
          <p:nvPr/>
        </p:nvSpPr>
        <p:spPr>
          <a:xfrm>
            <a:off x="2972112" y="2240629"/>
            <a:ext cx="174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800" dirty="0"/>
              <a:t>Enfeksiyon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CB42CA0-3809-43BE-DBA1-7EEBA376865E}"/>
              </a:ext>
            </a:extLst>
          </p:cNvPr>
          <p:cNvSpPr/>
          <p:nvPr/>
        </p:nvSpPr>
        <p:spPr>
          <a:xfrm>
            <a:off x="2367724" y="1231470"/>
            <a:ext cx="3024187" cy="2828926"/>
          </a:xfrm>
          <a:prstGeom prst="ellipse">
            <a:avLst/>
          </a:prstGeom>
          <a:noFill/>
          <a:ln w="1143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8B33B5C-1C37-6982-30EA-EDE43C15EFF5}"/>
              </a:ext>
            </a:extLst>
          </p:cNvPr>
          <p:cNvSpPr/>
          <p:nvPr/>
        </p:nvSpPr>
        <p:spPr>
          <a:xfrm>
            <a:off x="4859652" y="1173999"/>
            <a:ext cx="3024187" cy="2828926"/>
          </a:xfrm>
          <a:prstGeom prst="ellipse">
            <a:avLst/>
          </a:prstGeom>
          <a:noFill/>
          <a:ln w="1143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8791C71-2556-D13B-20F6-050E7F087217}"/>
              </a:ext>
            </a:extLst>
          </p:cNvPr>
          <p:cNvSpPr/>
          <p:nvPr/>
        </p:nvSpPr>
        <p:spPr>
          <a:xfrm>
            <a:off x="7267560" y="1261936"/>
            <a:ext cx="3024187" cy="2828926"/>
          </a:xfrm>
          <a:prstGeom prst="ellipse">
            <a:avLst/>
          </a:prstGeom>
          <a:noFill/>
          <a:ln w="1143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2F8E470-9733-356B-130C-51AC6CB0DA47}"/>
              </a:ext>
            </a:extLst>
          </p:cNvPr>
          <p:cNvSpPr/>
          <p:nvPr/>
        </p:nvSpPr>
        <p:spPr>
          <a:xfrm>
            <a:off x="3623805" y="3170862"/>
            <a:ext cx="3024187" cy="2828926"/>
          </a:xfrm>
          <a:prstGeom prst="ellipse">
            <a:avLst/>
          </a:prstGeom>
          <a:noFill/>
          <a:ln w="1143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3154F2D-AAD3-17D8-F9AF-3FE85F10BB32}"/>
              </a:ext>
            </a:extLst>
          </p:cNvPr>
          <p:cNvSpPr/>
          <p:nvPr/>
        </p:nvSpPr>
        <p:spPr>
          <a:xfrm>
            <a:off x="6063606" y="3225180"/>
            <a:ext cx="3024187" cy="2828926"/>
          </a:xfrm>
          <a:prstGeom prst="ellipse">
            <a:avLst/>
          </a:prstGeom>
          <a:noFill/>
          <a:ln w="1143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05EB3-A37A-71D1-5255-70DF67542873}"/>
              </a:ext>
            </a:extLst>
          </p:cNvPr>
          <p:cNvSpPr txBox="1"/>
          <p:nvPr/>
        </p:nvSpPr>
        <p:spPr>
          <a:xfrm>
            <a:off x="5910021" y="2287776"/>
            <a:ext cx="1047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800" dirty="0"/>
              <a:t>Alerji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9F73B0-01B6-6212-F941-25B074A08B34}"/>
              </a:ext>
            </a:extLst>
          </p:cNvPr>
          <p:cNvSpPr txBox="1"/>
          <p:nvPr/>
        </p:nvSpPr>
        <p:spPr>
          <a:xfrm>
            <a:off x="3783618" y="4362791"/>
            <a:ext cx="2229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800" dirty="0"/>
              <a:t>Otoimmünite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198186F-8F4D-EC35-88DD-47B280B62C98}"/>
              </a:ext>
            </a:extLst>
          </p:cNvPr>
          <p:cNvSpPr txBox="1"/>
          <p:nvPr/>
        </p:nvSpPr>
        <p:spPr>
          <a:xfrm>
            <a:off x="7846909" y="2313879"/>
            <a:ext cx="25455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800" dirty="0"/>
              <a:t>Otoinflamasyon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CE65A9A-5531-E94E-DA16-E2CC693E1AFC}"/>
              </a:ext>
            </a:extLst>
          </p:cNvPr>
          <p:cNvSpPr txBox="1"/>
          <p:nvPr/>
        </p:nvSpPr>
        <p:spPr>
          <a:xfrm>
            <a:off x="6974503" y="4362791"/>
            <a:ext cx="16753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TR" sz="2800" dirty="0"/>
              <a:t>Malignite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DD10BD-368B-198A-5BD8-86716B349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450" y="118271"/>
            <a:ext cx="10515600" cy="1325563"/>
          </a:xfrm>
        </p:spPr>
        <p:txBody>
          <a:bodyPr/>
          <a:lstStyle/>
          <a:p>
            <a:r>
              <a:rPr lang="en-US" dirty="0"/>
              <a:t>Doğuştan Bağışıklık </a:t>
            </a:r>
            <a:r>
              <a:rPr lang="en-US" dirty="0" err="1"/>
              <a:t>Hataları</a:t>
            </a:r>
            <a:r>
              <a:rPr lang="en-US" dirty="0"/>
              <a:t> (IEI) </a:t>
            </a:r>
            <a:endParaRPr lang="en-TR" dirty="0"/>
          </a:p>
        </p:txBody>
      </p:sp>
    </p:spTree>
    <p:extLst>
      <p:ext uri="{BB962C8B-B14F-4D97-AF65-F5344CB8AC3E}">
        <p14:creationId xmlns:p14="http://schemas.microsoft.com/office/powerpoint/2010/main" val="2227914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31FF176-AC20-DA67-35CE-AD02B05211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3073" t="24015" r="23285" b="19613"/>
          <a:stretch/>
        </p:blipFill>
        <p:spPr>
          <a:xfrm>
            <a:off x="2020578" y="828364"/>
            <a:ext cx="7733022" cy="5079063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77056A-CCCE-55EE-3E37-A18C3587FFCD}"/>
              </a:ext>
            </a:extLst>
          </p:cNvPr>
          <p:cNvSpPr txBox="1"/>
          <p:nvPr/>
        </p:nvSpPr>
        <p:spPr>
          <a:xfrm>
            <a:off x="3686828" y="6611779"/>
            <a:ext cx="85051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>
                <a:solidFill>
                  <a:srgbClr val="1B1B1B"/>
                </a:solidFill>
                <a:effectLst/>
              </a:rPr>
              <a:t>Chan AY, Torgerson TR. Primary immune regulatory disorders: a growing universe of immune dysregulation. </a:t>
            </a:r>
            <a:r>
              <a:rPr lang="en-US" sz="1000" b="0" i="1" dirty="0" err="1">
                <a:solidFill>
                  <a:srgbClr val="1B1B1B"/>
                </a:solidFill>
                <a:effectLst/>
              </a:rPr>
              <a:t>Curr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 </a:t>
            </a:r>
            <a:r>
              <a:rPr lang="en-US" sz="1000" b="0" i="1" dirty="0" err="1">
                <a:solidFill>
                  <a:srgbClr val="1B1B1B"/>
                </a:solidFill>
                <a:effectLst/>
              </a:rPr>
              <a:t>Opin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 Allergy Clin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2020;20(6):582-590.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3327102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549C450-FDDC-4E52-346B-6ADCD248A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1149987"/>
              </p:ext>
            </p:extLst>
          </p:nvPr>
        </p:nvGraphicFramePr>
        <p:xfrm>
          <a:off x="2376714" y="475340"/>
          <a:ext cx="7797800" cy="59073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7800">
                  <a:extLst>
                    <a:ext uri="{9D8B030D-6E8A-4147-A177-3AD203B41FA5}">
                      <a16:colId xmlns:a16="http://schemas.microsoft.com/office/drawing/2014/main" val="4028319552"/>
                    </a:ext>
                  </a:extLst>
                </a:gridCol>
              </a:tblGrid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Doğuştan Bağışıklık Hatalarının (IEI) Sınıflandırması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3279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 Kombine immün yetmezlikler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93908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 Sendromik özellikler gösteren kombine immün yetmezlikler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23223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 Ağırlıklı olarak antikor eksiklikleri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02610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 İmmündisregülasyon hastalıkları 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978129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5- Fagosit sayısı veya işlevinde doğuştan gelen kusurlar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98904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6- İntrinsik ve innate bağışıklıktaki kusurlar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7910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7- Otoinflamatuar hastalıklar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41056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TR" dirty="0"/>
                        <a:t>8- Kompleman eksiklikleri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79218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9- Kemik iliği yetmezliği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912518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10- Doğuştan gelen bağışıklık hatalarının fenokopileri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614695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CFBF654-DE82-0803-9A2F-32039B5E748E}"/>
              </a:ext>
            </a:extLst>
          </p:cNvPr>
          <p:cNvSpPr txBox="1"/>
          <p:nvPr/>
        </p:nvSpPr>
        <p:spPr>
          <a:xfrm>
            <a:off x="5994400" y="6457890"/>
            <a:ext cx="619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</a:rPr>
              <a:t>Tangye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SG, Al-</a:t>
            </a:r>
            <a:r>
              <a:rPr lang="en-US" sz="1000" b="0" i="0" dirty="0" err="1">
                <a:solidFill>
                  <a:srgbClr val="1B1B1B"/>
                </a:solidFill>
                <a:effectLst/>
              </a:rPr>
              <a:t>Herz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W, </a:t>
            </a:r>
            <a:r>
              <a:rPr lang="en-US" sz="1000" b="0" i="0" dirty="0" err="1">
                <a:solidFill>
                  <a:srgbClr val="1B1B1B"/>
                </a:solidFill>
                <a:effectLst/>
              </a:rPr>
              <a:t>Bousfiha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A, et al. Human Inborn Errors of Immunity: 2022 Update on the Classification from the International Union of Immunological Societies Expert Committee.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J Clin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2022;42(7):1473-1507.</a:t>
            </a:r>
            <a:endParaRPr lang="en-TR" sz="1000" dirty="0"/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CDE6FAB8-8A43-B218-6DF6-50F36784C96F}"/>
              </a:ext>
            </a:extLst>
          </p:cNvPr>
          <p:cNvSpPr/>
          <p:nvPr/>
        </p:nvSpPr>
        <p:spPr>
          <a:xfrm rot="279177">
            <a:off x="1727200" y="1828802"/>
            <a:ext cx="818367" cy="62630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rgbClr val="FF0000"/>
              </a:solidFill>
            </a:endParaRP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1AC49F1A-F648-0F1E-D104-F446F58A47FD}"/>
              </a:ext>
            </a:extLst>
          </p:cNvPr>
          <p:cNvSpPr/>
          <p:nvPr/>
        </p:nvSpPr>
        <p:spPr>
          <a:xfrm rot="279177">
            <a:off x="1845232" y="2660520"/>
            <a:ext cx="582300" cy="41046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3707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5353F-4C0D-4626-1BDE-3B014B779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R" b="1" dirty="0"/>
              <a:t>İlk olgu (</a:t>
            </a:r>
            <a:r>
              <a:rPr lang="en-US" sz="4400" b="1" dirty="0"/>
              <a:t>67y, kadın)</a:t>
            </a:r>
            <a:endParaRPr lang="en-TR" b="1" dirty="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C3FCA467-3590-F1EA-01F8-61E6E81C21CD}"/>
              </a:ext>
            </a:extLst>
          </p:cNvPr>
          <p:cNvSpPr/>
          <p:nvPr/>
        </p:nvSpPr>
        <p:spPr>
          <a:xfrm>
            <a:off x="350729" y="3429000"/>
            <a:ext cx="11699309" cy="33820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F7280E-2EF6-5C89-691F-1ECD7814A02C}"/>
              </a:ext>
            </a:extLst>
          </p:cNvPr>
          <p:cNvSpPr/>
          <p:nvPr/>
        </p:nvSpPr>
        <p:spPr>
          <a:xfrm>
            <a:off x="162839" y="1690688"/>
            <a:ext cx="1741118" cy="1102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2003 </a:t>
            </a:r>
          </a:p>
          <a:p>
            <a:pPr algn="ctr"/>
            <a:r>
              <a:rPr lang="en-US" sz="1600" dirty="0"/>
              <a:t>şiddetli karın ağrısı acil </a:t>
            </a:r>
            <a:r>
              <a:rPr lang="en-US" sz="1600" dirty="0" err="1"/>
              <a:t>servis</a:t>
            </a:r>
            <a:endParaRPr lang="en-TR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615A37-B448-8DEE-5152-80BC9F80FFC6}"/>
              </a:ext>
            </a:extLst>
          </p:cNvPr>
          <p:cNvSpPr/>
          <p:nvPr/>
        </p:nvSpPr>
        <p:spPr>
          <a:xfrm>
            <a:off x="838200" y="3046793"/>
            <a:ext cx="1916483" cy="11026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Tekrarlayan solunum yolu </a:t>
            </a:r>
            <a:r>
              <a:rPr lang="en-US" sz="1600" dirty="0" err="1"/>
              <a:t>enfeksiyonları</a:t>
            </a:r>
            <a:endParaRPr lang="en-US" sz="1600" dirty="0"/>
          </a:p>
          <a:p>
            <a:pPr algn="ctr"/>
            <a:r>
              <a:rPr lang="en-US" sz="1600" dirty="0"/>
              <a:t>+ </a:t>
            </a:r>
          </a:p>
          <a:p>
            <a:pPr algn="ctr"/>
            <a:r>
              <a:rPr lang="en-US" sz="1600" dirty="0"/>
              <a:t> </a:t>
            </a:r>
            <a:r>
              <a:rPr lang="en-US" sz="1600" dirty="0" err="1"/>
              <a:t>pnömoni</a:t>
            </a:r>
            <a:r>
              <a:rPr lang="en-US" sz="1600" dirty="0"/>
              <a:t> (x1)</a:t>
            </a:r>
            <a:endParaRPr lang="en-TR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D41B3C-3973-CDB7-D261-214ED67D4695}"/>
              </a:ext>
            </a:extLst>
          </p:cNvPr>
          <p:cNvSpPr/>
          <p:nvPr/>
        </p:nvSpPr>
        <p:spPr>
          <a:xfrm>
            <a:off x="2319402" y="1467741"/>
            <a:ext cx="1916483" cy="13255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Çoklu</a:t>
            </a:r>
            <a:r>
              <a:rPr lang="en-US" sz="1600" dirty="0"/>
              <a:t> LAP</a:t>
            </a:r>
          </a:p>
          <a:p>
            <a:pPr algn="ctr"/>
            <a:r>
              <a:rPr lang="en-US" sz="1600" dirty="0"/>
              <a:t>inguinal node bx:</a:t>
            </a:r>
          </a:p>
          <a:p>
            <a:pPr algn="ctr"/>
            <a:r>
              <a:rPr lang="en-US" sz="1600" dirty="0" err="1"/>
              <a:t>evre</a:t>
            </a:r>
            <a:r>
              <a:rPr lang="en-US" sz="1600" dirty="0"/>
              <a:t> IV-B </a:t>
            </a:r>
            <a:r>
              <a:rPr lang="en-US" sz="1600" dirty="0" err="1"/>
              <a:t>foliküler</a:t>
            </a:r>
            <a:r>
              <a:rPr lang="en-US" sz="1600" dirty="0"/>
              <a:t> </a:t>
            </a:r>
            <a:r>
              <a:rPr lang="en-US" sz="1600" dirty="0" err="1"/>
              <a:t>lenfoma</a:t>
            </a:r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94357EA-36F0-E129-C968-6BC9F50AC1E1}"/>
              </a:ext>
            </a:extLst>
          </p:cNvPr>
          <p:cNvSpPr/>
          <p:nvPr/>
        </p:nvSpPr>
        <p:spPr>
          <a:xfrm>
            <a:off x="3015641" y="4014835"/>
            <a:ext cx="1916483" cy="16539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5 </a:t>
            </a:r>
            <a:r>
              <a:rPr lang="en-US" sz="1600" dirty="0" err="1"/>
              <a:t>kür</a:t>
            </a:r>
            <a:r>
              <a:rPr lang="en-US" sz="1600" dirty="0"/>
              <a:t> </a:t>
            </a:r>
            <a:r>
              <a:rPr lang="en-US" sz="1600" dirty="0" err="1"/>
              <a:t>fludarabin</a:t>
            </a:r>
            <a:r>
              <a:rPr lang="en-US" sz="1600" dirty="0"/>
              <a:t>, </a:t>
            </a:r>
            <a:r>
              <a:rPr lang="en-US" sz="1600" dirty="0" err="1"/>
              <a:t>siklofosfamid</a:t>
            </a:r>
            <a:r>
              <a:rPr lang="en-US" sz="1600" dirty="0"/>
              <a:t> ve </a:t>
            </a:r>
            <a:r>
              <a:rPr lang="en-US" sz="1600" dirty="0" err="1"/>
              <a:t>rituksimab</a:t>
            </a:r>
            <a:r>
              <a:rPr lang="en-US" sz="1600" dirty="0"/>
              <a:t> (FCR)</a:t>
            </a:r>
          </a:p>
          <a:p>
            <a:pPr algn="ctr"/>
            <a:r>
              <a:rPr lang="en-US" sz="1600" dirty="0"/>
              <a:t>+ </a:t>
            </a:r>
          </a:p>
          <a:p>
            <a:pPr algn="ctr"/>
            <a:r>
              <a:rPr lang="en-US" sz="1600" dirty="0"/>
              <a:t>2004 </a:t>
            </a:r>
            <a:r>
              <a:rPr lang="en-US" sz="1600" dirty="0" err="1"/>
              <a:t>yılında</a:t>
            </a:r>
            <a:r>
              <a:rPr lang="en-US" sz="1600" dirty="0"/>
              <a:t> tam </a:t>
            </a:r>
            <a:r>
              <a:rPr lang="en-US" sz="1600" dirty="0" err="1"/>
              <a:t>remisyon</a:t>
            </a:r>
            <a:endParaRPr lang="en-TR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935CC-C3C3-FD85-0773-02C304D600A4}"/>
              </a:ext>
            </a:extLst>
          </p:cNvPr>
          <p:cNvSpPr/>
          <p:nvPr/>
        </p:nvSpPr>
        <p:spPr>
          <a:xfrm>
            <a:off x="75156" y="4402898"/>
            <a:ext cx="1916483" cy="12658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L4-L5'te periferik </a:t>
            </a:r>
            <a:r>
              <a:rPr lang="en-US" sz="1600" dirty="0" err="1"/>
              <a:t>sinir</a:t>
            </a:r>
            <a:r>
              <a:rPr lang="en-US" sz="1600" dirty="0"/>
              <a:t> </a:t>
            </a:r>
            <a:r>
              <a:rPr lang="en-US" sz="1600" dirty="0" err="1"/>
              <a:t>kılıfı</a:t>
            </a:r>
            <a:r>
              <a:rPr lang="en-US" sz="1600" dirty="0"/>
              <a:t> </a:t>
            </a:r>
            <a:r>
              <a:rPr lang="en-US" sz="1600" dirty="0" err="1"/>
              <a:t>tümörü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/>
              <a:t>RT</a:t>
            </a:r>
            <a:endParaRPr lang="en-TR" sz="16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E543E9-8450-42CE-D18C-640EDD012D54}"/>
              </a:ext>
            </a:extLst>
          </p:cNvPr>
          <p:cNvSpPr/>
          <p:nvPr/>
        </p:nvSpPr>
        <p:spPr>
          <a:xfrm>
            <a:off x="6200383" y="4014834"/>
            <a:ext cx="2336107" cy="21299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2016 </a:t>
            </a:r>
          </a:p>
          <a:p>
            <a:pPr algn="ctr"/>
            <a:r>
              <a:rPr lang="en-US" sz="1600" dirty="0"/>
              <a:t>şiddetli </a:t>
            </a:r>
            <a:r>
              <a:rPr lang="en-US" sz="1600" dirty="0" err="1"/>
              <a:t>enfeksiyonlar</a:t>
            </a:r>
            <a:endParaRPr lang="en-TR" sz="1600" dirty="0"/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/>
              <a:t>B </a:t>
            </a:r>
            <a:r>
              <a:rPr lang="en-US" sz="1600" dirty="0" err="1"/>
              <a:t>hücre</a:t>
            </a:r>
            <a:r>
              <a:rPr lang="en-US" sz="1600" dirty="0"/>
              <a:t> sıfır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 err="1"/>
              <a:t>panhipogamaglobulinemi</a:t>
            </a:r>
            <a:r>
              <a:rPr lang="en-US" sz="1600" dirty="0"/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C0961A-5874-310C-DA9A-4F9A0E9854B6}"/>
              </a:ext>
            </a:extLst>
          </p:cNvPr>
          <p:cNvSpPr/>
          <p:nvPr/>
        </p:nvSpPr>
        <p:spPr>
          <a:xfrm>
            <a:off x="7939409" y="1430854"/>
            <a:ext cx="2656564" cy="1839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Tekrarlayan </a:t>
            </a:r>
            <a:r>
              <a:rPr lang="en-US" sz="1600" dirty="0" err="1"/>
              <a:t>pnömoni</a:t>
            </a:r>
            <a:endParaRPr lang="en-US" sz="1600" dirty="0"/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/>
              <a:t> herpes zoster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 err="1"/>
              <a:t>bakteriyemi</a:t>
            </a:r>
            <a:endParaRPr lang="en-US" sz="1600" dirty="0"/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/>
              <a:t>ciddi </a:t>
            </a:r>
            <a:r>
              <a:rPr lang="en-US" sz="1600" dirty="0" err="1"/>
              <a:t>malabsorpsiyon</a:t>
            </a:r>
            <a:r>
              <a:rPr lang="en-US" sz="1600" dirty="0"/>
              <a:t> atakları</a:t>
            </a:r>
            <a:endParaRPr lang="en-TR" sz="16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58D2BC-3155-F6EF-9984-761FCD7B5571}"/>
              </a:ext>
            </a:extLst>
          </p:cNvPr>
          <p:cNvSpPr/>
          <p:nvPr/>
        </p:nvSpPr>
        <p:spPr>
          <a:xfrm>
            <a:off x="4758845" y="1450760"/>
            <a:ext cx="1916483" cy="18395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2006 </a:t>
            </a:r>
          </a:p>
          <a:p>
            <a:pPr algn="ctr"/>
            <a:r>
              <a:rPr lang="en-US" sz="1600" dirty="0" err="1"/>
              <a:t>lenfoma</a:t>
            </a:r>
            <a:r>
              <a:rPr lang="en-US" sz="1600" dirty="0"/>
              <a:t> nüks 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/>
              <a:t>2 yıl </a:t>
            </a:r>
            <a:r>
              <a:rPr lang="en-US" sz="1600" dirty="0" err="1"/>
              <a:t>rituksimab</a:t>
            </a:r>
            <a:r>
              <a:rPr lang="en-US" sz="1600" dirty="0"/>
              <a:t> </a:t>
            </a:r>
            <a:r>
              <a:rPr lang="en-US" sz="1600" dirty="0" err="1"/>
              <a:t>idame</a:t>
            </a:r>
            <a:r>
              <a:rPr lang="en-US" sz="1600" dirty="0"/>
              <a:t> 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/>
              <a:t>tam </a:t>
            </a:r>
            <a:r>
              <a:rPr lang="en-US" sz="1600" dirty="0" err="1"/>
              <a:t>remisyon</a:t>
            </a:r>
            <a:endParaRPr lang="en-TR" sz="16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E884342-E89E-1E6B-B49A-20A2D3DE50E1}"/>
              </a:ext>
            </a:extLst>
          </p:cNvPr>
          <p:cNvSpPr/>
          <p:nvPr/>
        </p:nvSpPr>
        <p:spPr>
          <a:xfrm>
            <a:off x="9176359" y="4014835"/>
            <a:ext cx="2656564" cy="1839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Duodenum E/S: </a:t>
            </a:r>
            <a:r>
              <a:rPr lang="en-US" sz="1600" dirty="0" err="1"/>
              <a:t>Belirgin</a:t>
            </a:r>
            <a:r>
              <a:rPr lang="en-US" sz="1600" dirty="0"/>
              <a:t> </a:t>
            </a:r>
            <a:r>
              <a:rPr lang="en-US" sz="1600" dirty="0" err="1"/>
              <a:t>villöz</a:t>
            </a:r>
            <a:r>
              <a:rPr lang="en-US" sz="1600" dirty="0"/>
              <a:t> </a:t>
            </a:r>
            <a:r>
              <a:rPr lang="en-US" sz="1600" dirty="0" err="1"/>
              <a:t>atrofi</a:t>
            </a:r>
            <a:r>
              <a:rPr lang="en-US" sz="1600" dirty="0"/>
              <a:t> (Marsh </a:t>
            </a:r>
            <a:r>
              <a:rPr lang="en-US" sz="1600" dirty="0" err="1"/>
              <a:t>derecesi</a:t>
            </a:r>
            <a:r>
              <a:rPr lang="en-US" sz="1600" dirty="0"/>
              <a:t> 3b)</a:t>
            </a:r>
          </a:p>
          <a:p>
            <a:pPr algn="ctr"/>
            <a:r>
              <a:rPr lang="en-US" sz="1600" dirty="0"/>
              <a:t>+</a:t>
            </a:r>
          </a:p>
          <a:p>
            <a:pPr algn="ctr"/>
            <a:r>
              <a:rPr lang="en-US" sz="1600" dirty="0"/>
              <a:t> bx: plazma </a:t>
            </a:r>
            <a:r>
              <a:rPr lang="en-US" sz="1600" dirty="0" err="1"/>
              <a:t>hücresi</a:t>
            </a:r>
            <a:r>
              <a:rPr lang="en-US" sz="1600" dirty="0"/>
              <a:t> </a:t>
            </a:r>
            <a:r>
              <a:rPr lang="en-US" sz="1600" dirty="0" err="1"/>
              <a:t>yokluğu</a:t>
            </a:r>
            <a:r>
              <a:rPr lang="en-US" sz="1600" dirty="0"/>
              <a:t> ve </a:t>
            </a:r>
            <a:r>
              <a:rPr lang="en-US" sz="1600" dirty="0" err="1"/>
              <a:t>intraepitelyal</a:t>
            </a:r>
            <a:r>
              <a:rPr lang="en-US" sz="1600" dirty="0"/>
              <a:t> </a:t>
            </a:r>
            <a:r>
              <a:rPr lang="en-US" sz="1600" dirty="0" err="1"/>
              <a:t>lenfositler</a:t>
            </a:r>
            <a:endParaRPr lang="en-TR" sz="16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8269EBD-8927-3FDB-8464-F6948DF2932D}"/>
              </a:ext>
            </a:extLst>
          </p:cNvPr>
          <p:cNvCxnSpPr/>
          <p:nvPr/>
        </p:nvCxnSpPr>
        <p:spPr>
          <a:xfrm flipV="1">
            <a:off x="576197" y="2793304"/>
            <a:ext cx="0" cy="7265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656A99-6058-D493-154F-848D8BAF432A}"/>
              </a:ext>
            </a:extLst>
          </p:cNvPr>
          <p:cNvCxnSpPr/>
          <p:nvPr/>
        </p:nvCxnSpPr>
        <p:spPr>
          <a:xfrm flipV="1">
            <a:off x="3434218" y="2793304"/>
            <a:ext cx="0" cy="72651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316EE8-2A99-7BF4-C93D-9615C7E3B356}"/>
              </a:ext>
            </a:extLst>
          </p:cNvPr>
          <p:cNvCxnSpPr>
            <a:cxnSpLocks/>
          </p:cNvCxnSpPr>
          <p:nvPr/>
        </p:nvCxnSpPr>
        <p:spPr>
          <a:xfrm flipV="1">
            <a:off x="576197" y="3575299"/>
            <a:ext cx="0" cy="8275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C876055-071E-3D92-AF5B-A2ACCE70DF33}"/>
              </a:ext>
            </a:extLst>
          </p:cNvPr>
          <p:cNvCxnSpPr>
            <a:cxnSpLocks/>
          </p:cNvCxnSpPr>
          <p:nvPr/>
        </p:nvCxnSpPr>
        <p:spPr>
          <a:xfrm flipV="1">
            <a:off x="3822525" y="3676388"/>
            <a:ext cx="0" cy="3384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AB2E42A-D345-E8DF-3C16-1BD69AB4BA19}"/>
              </a:ext>
            </a:extLst>
          </p:cNvPr>
          <p:cNvCxnSpPr>
            <a:cxnSpLocks/>
          </p:cNvCxnSpPr>
          <p:nvPr/>
        </p:nvCxnSpPr>
        <p:spPr>
          <a:xfrm flipV="1">
            <a:off x="5590782" y="3279785"/>
            <a:ext cx="0" cy="22951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EE1A97F-89BB-E11D-AFD3-A6BA28F3DE7D}"/>
              </a:ext>
            </a:extLst>
          </p:cNvPr>
          <p:cNvCxnSpPr>
            <a:cxnSpLocks/>
          </p:cNvCxnSpPr>
          <p:nvPr/>
        </p:nvCxnSpPr>
        <p:spPr>
          <a:xfrm flipV="1">
            <a:off x="7081379" y="3676388"/>
            <a:ext cx="0" cy="3384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23F9A1F-3832-1E19-98E7-1DFB7A7E008E}"/>
              </a:ext>
            </a:extLst>
          </p:cNvPr>
          <p:cNvCxnSpPr>
            <a:cxnSpLocks/>
          </p:cNvCxnSpPr>
          <p:nvPr/>
        </p:nvCxnSpPr>
        <p:spPr>
          <a:xfrm flipV="1">
            <a:off x="9176359" y="3270390"/>
            <a:ext cx="0" cy="2724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71392C9-5A78-51D6-E257-0204E43E264C}"/>
              </a:ext>
            </a:extLst>
          </p:cNvPr>
          <p:cNvCxnSpPr>
            <a:cxnSpLocks/>
          </p:cNvCxnSpPr>
          <p:nvPr/>
        </p:nvCxnSpPr>
        <p:spPr>
          <a:xfrm flipV="1">
            <a:off x="10338148" y="3676388"/>
            <a:ext cx="0" cy="33844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065C904D-5622-6914-C562-64D67BCF9AFE}"/>
              </a:ext>
            </a:extLst>
          </p:cNvPr>
          <p:cNvSpPr txBox="1"/>
          <p:nvPr/>
        </p:nvSpPr>
        <p:spPr>
          <a:xfrm>
            <a:off x="6574972" y="6492875"/>
            <a:ext cx="576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</a:rPr>
              <a:t>Ballow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M, Sánchez-Ramón S, Walter JE. Secondary Immune Deficiency and Primary Immune Deficiency Crossovers: Hematological Malignancies and Autoimmune Diseases.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Front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2022;13:928062. 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29916580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C95239-A280-22B8-24DC-36BB169ED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8619"/>
            <a:ext cx="10515600" cy="5638344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67 </a:t>
            </a:r>
            <a:r>
              <a:rPr lang="en-US" sz="2800" dirty="0" err="1"/>
              <a:t>yaşında</a:t>
            </a:r>
            <a:r>
              <a:rPr lang="en-US" sz="2800" dirty="0"/>
              <a:t> kadın;</a:t>
            </a:r>
          </a:p>
          <a:p>
            <a:endParaRPr lang="en-US" sz="2800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   </a:t>
            </a:r>
            <a:r>
              <a:rPr lang="en-US" sz="2800" dirty="0"/>
              <a:t> </a:t>
            </a:r>
            <a:r>
              <a:rPr lang="en-US" dirty="0" err="1"/>
              <a:t>F</a:t>
            </a:r>
            <a:r>
              <a:rPr lang="en-US" sz="2800" dirty="0" err="1"/>
              <a:t>oliküler</a:t>
            </a:r>
            <a:r>
              <a:rPr lang="en-US" sz="2800" dirty="0"/>
              <a:t> </a:t>
            </a:r>
            <a:r>
              <a:rPr lang="en-US" sz="2800" dirty="0" err="1"/>
              <a:t>lenfoma</a:t>
            </a:r>
            <a:endParaRPr lang="en-US" dirty="0"/>
          </a:p>
          <a:p>
            <a:pPr marL="0" indent="0">
              <a:buNone/>
            </a:pPr>
            <a:r>
              <a:rPr lang="en-US" sz="2800" dirty="0">
                <a:sym typeface="Wingdings" pitchFamily="2" charset="2"/>
              </a:rPr>
              <a:t>        </a:t>
            </a:r>
            <a:r>
              <a:rPr lang="en-US" sz="2800" dirty="0"/>
              <a:t> </a:t>
            </a:r>
            <a:r>
              <a:rPr lang="en-US" dirty="0" err="1"/>
              <a:t>Ç</a:t>
            </a:r>
            <a:r>
              <a:rPr lang="en-US" sz="2800" dirty="0" err="1"/>
              <a:t>ocukluktan</a:t>
            </a:r>
            <a:r>
              <a:rPr lang="en-US" sz="2800" dirty="0"/>
              <a:t> </a:t>
            </a:r>
            <a:r>
              <a:rPr lang="en-US" sz="2800" dirty="0" err="1"/>
              <a:t>beri</a:t>
            </a:r>
            <a:r>
              <a:rPr lang="en-US" sz="2800" dirty="0"/>
              <a:t> tekrarlayan solunum yolu </a:t>
            </a:r>
            <a:r>
              <a:rPr lang="en-US" sz="2800" dirty="0" err="1"/>
              <a:t>enfeksiyonları</a:t>
            </a:r>
            <a:endParaRPr lang="en-US" dirty="0"/>
          </a:p>
          <a:p>
            <a:pPr marL="0" indent="0">
              <a:buNone/>
            </a:pPr>
            <a:r>
              <a:rPr lang="en-US" sz="2800" dirty="0">
                <a:sym typeface="Wingdings" pitchFamily="2" charset="2"/>
              </a:rPr>
              <a:t>        </a:t>
            </a:r>
            <a:r>
              <a:rPr lang="en-US" sz="2800" dirty="0"/>
              <a:t> </a:t>
            </a:r>
            <a:r>
              <a:rPr lang="en-US" dirty="0" err="1"/>
              <a:t>M</a:t>
            </a:r>
            <a:r>
              <a:rPr lang="en-US" sz="2800" dirty="0" err="1"/>
              <a:t>alabsorpsiyon</a:t>
            </a:r>
            <a:endParaRPr lang="en-US" dirty="0"/>
          </a:p>
          <a:p>
            <a:pPr marL="0" indent="0">
              <a:buNone/>
            </a:pPr>
            <a:r>
              <a:rPr lang="en-US" sz="2800" dirty="0">
                <a:sym typeface="Wingdings" pitchFamily="2" charset="2"/>
              </a:rPr>
              <a:t>         </a:t>
            </a:r>
            <a:r>
              <a:rPr lang="en-US" sz="2800" dirty="0" err="1">
                <a:sym typeface="Wingdings" pitchFamily="2" charset="2"/>
              </a:rPr>
              <a:t>L</a:t>
            </a:r>
            <a:r>
              <a:rPr lang="en-US" sz="2800" dirty="0" err="1"/>
              <a:t>enfomanın</a:t>
            </a:r>
            <a:r>
              <a:rPr lang="en-US" sz="2800" dirty="0"/>
              <a:t> </a:t>
            </a:r>
            <a:r>
              <a:rPr lang="en-US" sz="2800" dirty="0" err="1"/>
              <a:t>başlangıcından</a:t>
            </a:r>
            <a:r>
              <a:rPr lang="en-US" sz="2800" dirty="0"/>
              <a:t> </a:t>
            </a:r>
            <a:r>
              <a:rPr lang="en-US" sz="2800" dirty="0" err="1"/>
              <a:t>itibaren</a:t>
            </a:r>
            <a:r>
              <a:rPr lang="en-US" sz="2800" dirty="0"/>
              <a:t> 2 yıl içinde </a:t>
            </a:r>
            <a:r>
              <a:rPr lang="en-US" sz="2800" dirty="0" err="1"/>
              <a:t>tekrarlaması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    </a:t>
            </a:r>
            <a:r>
              <a:rPr lang="en-US" dirty="0" err="1">
                <a:sym typeface="Wingdings" pitchFamily="2" charset="2"/>
              </a:rPr>
              <a:t>Ç</a:t>
            </a:r>
            <a:r>
              <a:rPr lang="en-US" sz="2800" dirty="0" err="1"/>
              <a:t>ok</a:t>
            </a:r>
            <a:r>
              <a:rPr lang="en-US" sz="2800" dirty="0"/>
              <a:t> </a:t>
            </a:r>
            <a:r>
              <a:rPr lang="en-US" sz="2800" dirty="0" err="1"/>
              <a:t>düşük</a:t>
            </a:r>
            <a:r>
              <a:rPr lang="en-US" sz="2800" dirty="0"/>
              <a:t> immünoglobulin </a:t>
            </a:r>
            <a:r>
              <a:rPr lang="en-US" sz="2800" dirty="0" err="1"/>
              <a:t>seviyeleri</a:t>
            </a:r>
            <a:endParaRPr lang="en-US" dirty="0"/>
          </a:p>
          <a:p>
            <a:pPr marL="0" indent="0">
              <a:buNone/>
            </a:pPr>
            <a:r>
              <a:rPr lang="en-US" sz="2800" dirty="0">
                <a:sym typeface="Wingdings" pitchFamily="2" charset="2"/>
              </a:rPr>
              <a:t>        </a:t>
            </a:r>
            <a:r>
              <a:rPr lang="en-US" sz="2800" dirty="0"/>
              <a:t> </a:t>
            </a:r>
            <a:r>
              <a:rPr lang="en-US" dirty="0" err="1"/>
              <a:t>K</a:t>
            </a:r>
            <a:r>
              <a:rPr lang="en-US" sz="2800" dirty="0" err="1"/>
              <a:t>emoterapiden</a:t>
            </a:r>
            <a:r>
              <a:rPr lang="en-US" sz="2800" dirty="0"/>
              <a:t> sonra B </a:t>
            </a:r>
            <a:r>
              <a:rPr lang="en-US" sz="2800" dirty="0" err="1"/>
              <a:t>hücresi</a:t>
            </a:r>
            <a:r>
              <a:rPr lang="en-US" sz="2800" dirty="0"/>
              <a:t> </a:t>
            </a:r>
            <a:r>
              <a:rPr lang="en-US" sz="2800" dirty="0" err="1"/>
              <a:t>yeniden</a:t>
            </a:r>
            <a:r>
              <a:rPr lang="en-US" sz="2800" dirty="0"/>
              <a:t> </a:t>
            </a:r>
            <a:r>
              <a:rPr lang="en-US" sz="2800" dirty="0" err="1"/>
              <a:t>yapılanmasının</a:t>
            </a:r>
            <a:r>
              <a:rPr lang="en-US" sz="2800" dirty="0"/>
              <a:t> </a:t>
            </a:r>
            <a:r>
              <a:rPr lang="en-US" sz="2800" dirty="0" err="1"/>
              <a:t>olmaması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ym typeface="Wingdings" pitchFamily="2" charset="2"/>
              </a:rPr>
              <a:t>        </a:t>
            </a:r>
            <a:r>
              <a:rPr lang="en-US" dirty="0">
                <a:sym typeface="Wingdings" pitchFamily="2" charset="2"/>
              </a:rPr>
              <a:t> E</a:t>
            </a:r>
            <a:r>
              <a:rPr lang="en-US" sz="2800" dirty="0"/>
              <a:t>nfeksiyöz olmayan </a:t>
            </a:r>
            <a:r>
              <a:rPr lang="en-US" sz="2800" dirty="0" err="1"/>
              <a:t>komplikasyon</a:t>
            </a:r>
            <a:r>
              <a:rPr lang="en-US" sz="2800" dirty="0"/>
              <a:t> (enteropati)</a:t>
            </a:r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        </a:t>
            </a:r>
            <a:endParaRPr lang="en-US" sz="2800" dirty="0"/>
          </a:p>
          <a:p>
            <a:pPr marL="0" indent="0">
              <a:buNone/>
            </a:pPr>
            <a:r>
              <a:rPr lang="en-US" sz="2800" dirty="0"/>
              <a:t>Ekzom </a:t>
            </a:r>
            <a:r>
              <a:rPr lang="en-US" sz="2800" dirty="0" err="1"/>
              <a:t>analizi</a:t>
            </a:r>
            <a:r>
              <a:rPr lang="en-US" sz="2800" dirty="0"/>
              <a:t>, </a:t>
            </a:r>
            <a:r>
              <a:rPr lang="en-US" sz="2800" dirty="0" err="1"/>
              <a:t>homozigot</a:t>
            </a:r>
            <a:r>
              <a:rPr lang="en-US" sz="2800" dirty="0"/>
              <a:t> bir LRBA </a:t>
            </a:r>
            <a:r>
              <a:rPr lang="en-US" sz="2800" dirty="0" err="1"/>
              <a:t>varyantı</a:t>
            </a:r>
            <a:r>
              <a:rPr lang="en-US" sz="2800" dirty="0"/>
              <a:t>, (LRBA):c.3076C&gt;T (p.Gln1026Ter)</a:t>
            </a:r>
            <a:endParaRPr lang="en-T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AF60D1-E748-0DD7-006B-A435F1E3B7FA}"/>
              </a:ext>
            </a:extLst>
          </p:cNvPr>
          <p:cNvSpPr txBox="1"/>
          <p:nvPr/>
        </p:nvSpPr>
        <p:spPr>
          <a:xfrm>
            <a:off x="6574972" y="6492875"/>
            <a:ext cx="576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</a:rPr>
              <a:t>Ballow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M, Sánchez-Ramón S, Walter JE. Secondary Immune Deficiency and Primary Immune Deficiency Crossovers: Hematological Malignancies and Autoimmune Diseases.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Front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2022;13:928062. 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264515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4549C450-FDDC-4E52-346B-6ADCD248A8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4330821"/>
              </p:ext>
            </p:extLst>
          </p:nvPr>
        </p:nvGraphicFramePr>
        <p:xfrm>
          <a:off x="2136382" y="1072748"/>
          <a:ext cx="7797800" cy="42962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97800">
                  <a:extLst>
                    <a:ext uri="{9D8B030D-6E8A-4147-A177-3AD203B41FA5}">
                      <a16:colId xmlns:a16="http://schemas.microsoft.com/office/drawing/2014/main" val="4028319552"/>
                    </a:ext>
                  </a:extLst>
                </a:gridCol>
              </a:tblGrid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İmmündisregülasyon hastalıkları 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3279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1-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Ailevi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hemofagositik lenfohistiyositoz (FHL)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sendromları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593908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2-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Hipopigmentasyonlu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FHL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sendromları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23223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3- Regülatuar T (Treg)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hücre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kusurları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402610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4- </a:t>
                      </a:r>
                      <a:r>
                        <a:rPr lang="en-US" dirty="0" err="1"/>
                        <a:t>Lenfoproliferasyonlu</a:t>
                      </a:r>
                      <a:r>
                        <a:rPr lang="en-US" dirty="0"/>
                        <a:t> veya </a:t>
                      </a:r>
                      <a:r>
                        <a:rPr lang="en-US" dirty="0" err="1"/>
                        <a:t>lenfoproliferasyonsuz</a:t>
                      </a:r>
                      <a:r>
                        <a:rPr lang="en-US" dirty="0"/>
                        <a:t> otoimmünite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978129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5- </a:t>
                      </a:r>
                      <a:r>
                        <a:rPr lang="en-US" dirty="0" err="1"/>
                        <a:t>Kolitli</a:t>
                      </a:r>
                      <a:r>
                        <a:rPr lang="en-US" dirty="0"/>
                        <a:t> immündisregülasyon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989040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6- Otoimmün lenfoproliferatif </a:t>
                      </a:r>
                      <a:r>
                        <a:rPr lang="en-US" dirty="0" err="1"/>
                        <a:t>sendrom</a:t>
                      </a:r>
                      <a:r>
                        <a:rPr lang="en-US" dirty="0"/>
                        <a:t> (ALPS)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679103"/>
                  </a:ext>
                </a:extLst>
              </a:tr>
              <a:tr h="537029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7- EBV ve lenfoproliferatif </a:t>
                      </a:r>
                      <a:r>
                        <a:rPr lang="en-US" dirty="0" err="1"/>
                        <a:t>durumlara</a:t>
                      </a:r>
                      <a:r>
                        <a:rPr lang="en-US" dirty="0"/>
                        <a:t> duyarlılık</a:t>
                      </a:r>
                      <a:endParaRPr lang="en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7941056"/>
                  </a:ext>
                </a:extLst>
              </a:tr>
            </a:tbl>
          </a:graphicData>
        </a:graphic>
      </p:graphicFrame>
      <p:sp>
        <p:nvSpPr>
          <p:cNvPr id="3" name="5-Point Star 2">
            <a:extLst>
              <a:ext uri="{FF2B5EF4-FFF2-40B4-BE49-F238E27FC236}">
                <a16:creationId xmlns:a16="http://schemas.microsoft.com/office/drawing/2014/main" id="{1AC49F1A-F648-0F1E-D104-F446F58A47FD}"/>
              </a:ext>
            </a:extLst>
          </p:cNvPr>
          <p:cNvSpPr/>
          <p:nvPr/>
        </p:nvSpPr>
        <p:spPr>
          <a:xfrm rot="279177">
            <a:off x="1747695" y="2561925"/>
            <a:ext cx="582300" cy="41046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DDBDF8-690F-67DE-B0A5-387E03CB8D89}"/>
              </a:ext>
            </a:extLst>
          </p:cNvPr>
          <p:cNvSpPr txBox="1"/>
          <p:nvPr/>
        </p:nvSpPr>
        <p:spPr>
          <a:xfrm>
            <a:off x="5994400" y="6457890"/>
            <a:ext cx="6197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000" dirty="0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Poli M.C et al. Human inborn errors of immunity: 2024 update on the classification from the International Union of Immunological Societies Expert Committee. J Hum </a:t>
            </a:r>
            <a:r>
              <a:rPr lang="en-US" sz="1000" dirty="0" err="1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Immun</a:t>
            </a:r>
            <a:r>
              <a:rPr lang="en-US" sz="1000" dirty="0">
                <a:solidFill>
                  <a:srgbClr val="1A1A1A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(2025) 1 (1): e20250003.</a:t>
            </a:r>
          </a:p>
        </p:txBody>
      </p:sp>
    </p:spTree>
    <p:extLst>
      <p:ext uri="{BB962C8B-B14F-4D97-AF65-F5344CB8AC3E}">
        <p14:creationId xmlns:p14="http://schemas.microsoft.com/office/powerpoint/2010/main" val="1722295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464B7-659D-F8F1-BE55-3C0A4DFF2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Primer-Sekonder ayrımı?</a:t>
            </a:r>
            <a:endParaRPr lang="en-TR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D3894F-854C-9821-A3A3-1A6B942218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65" t="22887" r="16452" b="45809"/>
          <a:stretch/>
        </p:blipFill>
        <p:spPr>
          <a:xfrm>
            <a:off x="362857" y="1905348"/>
            <a:ext cx="11495314" cy="359954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D88236-046D-20E0-B282-752E08BF6356}"/>
              </a:ext>
            </a:extLst>
          </p:cNvPr>
          <p:cNvSpPr txBox="1"/>
          <p:nvPr/>
        </p:nvSpPr>
        <p:spPr>
          <a:xfrm>
            <a:off x="6574972" y="6492875"/>
            <a:ext cx="57621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0" dirty="0" err="1">
                <a:solidFill>
                  <a:srgbClr val="1B1B1B"/>
                </a:solidFill>
                <a:effectLst/>
              </a:rPr>
              <a:t>Ballow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 M, Sánchez-Ramón S, Walter JE. Secondary Immune Deficiency and Primary Immune Deficiency Crossovers: Hematological Malignancies and Autoimmune Diseases. </a:t>
            </a:r>
            <a:r>
              <a:rPr lang="en-US" sz="1000" b="0" i="1" dirty="0">
                <a:solidFill>
                  <a:srgbClr val="1B1B1B"/>
                </a:solidFill>
                <a:effectLst/>
              </a:rPr>
              <a:t>Front Immunol</a:t>
            </a:r>
            <a:r>
              <a:rPr lang="en-US" sz="1000" b="0" i="0" dirty="0">
                <a:solidFill>
                  <a:srgbClr val="1B1B1B"/>
                </a:solidFill>
                <a:effectLst/>
              </a:rPr>
              <a:t>. 2022;13:928062. </a:t>
            </a:r>
            <a:endParaRPr lang="en-TR" sz="1000" dirty="0"/>
          </a:p>
        </p:txBody>
      </p:sp>
    </p:spTree>
    <p:extLst>
      <p:ext uri="{BB962C8B-B14F-4D97-AF65-F5344CB8AC3E}">
        <p14:creationId xmlns:p14="http://schemas.microsoft.com/office/powerpoint/2010/main" val="3284452757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752BB5A-3B4F-9F4D-AAD6-25C269D82AFD}" vid="{B1744D15-0F49-EE40-869E-980E6DF0B0B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970</TotalTime>
  <Words>1259</Words>
  <Application>Microsoft Macintosh PowerPoint</Application>
  <PresentationFormat>Widescreen</PresentationFormat>
  <Paragraphs>164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BlinkMacSystemFont</vt:lpstr>
      <vt:lpstr>Calibri</vt:lpstr>
      <vt:lpstr>Calibri Light</vt:lpstr>
      <vt:lpstr>Wingdings</vt:lpstr>
      <vt:lpstr>Theme1</vt:lpstr>
      <vt:lpstr>Hematolojik Hastalıklarda Nadir Ayırıcı Tanı: İmmün Yetmezlik</vt:lpstr>
      <vt:lpstr>Which came first?</vt:lpstr>
      <vt:lpstr>Doğuştan Bağışıklık Hataları (IEI) </vt:lpstr>
      <vt:lpstr>PowerPoint Presentation</vt:lpstr>
      <vt:lpstr>PowerPoint Presentation</vt:lpstr>
      <vt:lpstr>İlk olgu (67y, kadın)</vt:lpstr>
      <vt:lpstr>PowerPoint Presentation</vt:lpstr>
      <vt:lpstr>PowerPoint Presentation</vt:lpstr>
      <vt:lpstr>Primer-Sekonder ayrımı?</vt:lpstr>
      <vt:lpstr>!!!</vt:lpstr>
      <vt:lpstr>İkinci olgu (16y, erkek)</vt:lpstr>
      <vt:lpstr>PowerPoint Presentation</vt:lpstr>
      <vt:lpstr>PowerPoint Presentation</vt:lpstr>
      <vt:lpstr>Primeri sekonderden neler ayırt ettirir?</vt:lpstr>
      <vt:lpstr>!!!</vt:lpstr>
      <vt:lpstr>PowerPoint Presentation</vt:lpstr>
      <vt:lpstr>Tanısal ne yapabiliriz?</vt:lpstr>
      <vt:lpstr>Sonuç olarak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Hematolojik Hastalıklarda Nadir Ayırıcı Tanı: İmmün Yetmezlik</dc:title>
  <dc:creator>Ziya Erkoc</dc:creator>
  <cp:lastModifiedBy>Ziya Erkoc</cp:lastModifiedBy>
  <cp:revision>43</cp:revision>
  <dcterms:created xsi:type="dcterms:W3CDTF">2025-04-02T17:55:41Z</dcterms:created>
  <dcterms:modified xsi:type="dcterms:W3CDTF">2025-04-26T12:15:42Z</dcterms:modified>
</cp:coreProperties>
</file>